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0691813" cy="75612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0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903220"/>
            <a:ext cx="5859780" cy="196596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2883381" y="756558"/>
            <a:ext cx="7332335" cy="6006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4400" spc="139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440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129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 indent="1478186">
              <a:lnSpc>
                <a:spcPct val="100000"/>
              </a:lnSpc>
            </a:pPr>
            <a:endParaRPr lang="en-US" altLang="ko-KR" dirty="0"/>
          </a:p>
          <a:p>
            <a:pPr marL="0" indent="1478186">
              <a:lnSpc>
                <a:spcPct val="100000"/>
              </a:lnSpc>
            </a:pPr>
            <a:endParaRPr lang="en-US" altLang="ko-KR" sz="2400" b="1" spc="154" dirty="0">
              <a:solidFill>
                <a:srgbClr val="888888"/>
              </a:solidFill>
              <a:latin typeface="Times New Roman"/>
              <a:ea typeface="Times New Roman"/>
            </a:endParaRPr>
          </a:p>
          <a:p>
            <a:pPr marL="0" indent="1478186">
              <a:lnSpc>
                <a:spcPct val="100000"/>
              </a:lnSpc>
            </a:pPr>
            <a:endParaRPr lang="en-US" altLang="ko-KR" sz="2400" b="1" spc="154" dirty="0">
              <a:solidFill>
                <a:srgbClr val="888888"/>
              </a:solidFill>
              <a:latin typeface="Times New Roman"/>
              <a:ea typeface="Times New Roman"/>
            </a:endParaRPr>
          </a:p>
          <a:p>
            <a:pPr marL="0" indent="1478186">
              <a:lnSpc>
                <a:spcPct val="100000"/>
              </a:lnSpc>
            </a:pPr>
            <a:endParaRPr lang="en-US" altLang="ko-KR" sz="2400" b="1" spc="154" dirty="0">
              <a:solidFill>
                <a:srgbClr val="888888"/>
              </a:solidFill>
              <a:latin typeface="Times New Roman"/>
              <a:ea typeface="Times New Roman"/>
            </a:endParaRPr>
          </a:p>
          <a:p>
            <a:pPr marL="0" indent="1478186">
              <a:lnSpc>
                <a:spcPct val="100000"/>
              </a:lnSpc>
            </a:pPr>
            <a:r>
              <a:rPr lang="ko-KR" altLang="en-US" sz="2400" b="1" spc="154" dirty="0">
                <a:solidFill>
                  <a:srgbClr val="888888"/>
                </a:solidFill>
                <a:latin typeface="Times New Roman"/>
                <a:ea typeface="Times New Roman"/>
              </a:rPr>
              <a:t>                    이성호</a:t>
            </a:r>
            <a:r>
              <a:rPr lang="en-US" altLang="ko-KR" sz="2400" b="1" spc="154" dirty="0">
                <a:solidFill>
                  <a:srgbClr val="888888"/>
                </a:solidFill>
                <a:latin typeface="Times New Roman"/>
                <a:ea typeface="Times New Roman"/>
              </a:rPr>
              <a:t>, </a:t>
            </a:r>
            <a:r>
              <a:rPr lang="ko-KR" altLang="en-US" sz="2400" b="1" spc="154" dirty="0" err="1">
                <a:solidFill>
                  <a:srgbClr val="888888"/>
                </a:solidFill>
                <a:latin typeface="Times New Roman"/>
                <a:ea typeface="Times New Roman"/>
              </a:rPr>
              <a:t>설현수</a:t>
            </a:r>
            <a:r>
              <a:rPr lang="en-US" altLang="ko-KR" sz="2400" b="1" spc="154" dirty="0">
                <a:solidFill>
                  <a:srgbClr val="888888"/>
                </a:solidFill>
                <a:latin typeface="Times New Roman"/>
                <a:ea typeface="Times New Roman"/>
              </a:rPr>
              <a:t>, </a:t>
            </a:r>
            <a:r>
              <a:rPr lang="ko-KR" altLang="en-US" sz="2400" b="1" spc="154" dirty="0">
                <a:solidFill>
                  <a:srgbClr val="888888"/>
                </a:solidFill>
                <a:latin typeface="Times New Roman"/>
                <a:ea typeface="Times New Roman"/>
              </a:rPr>
              <a:t>김수혁</a:t>
            </a:r>
            <a:endParaRPr lang="en-US" altLang="ko-KR" sz="2400" b="1" spc="154" dirty="0">
              <a:solidFill>
                <a:srgbClr val="888888"/>
              </a:solidFill>
              <a:latin typeface="Times New Roman"/>
              <a:ea typeface="Times New Roman"/>
            </a:endParaRPr>
          </a:p>
          <a:p>
            <a:pPr marL="0" indent="1478186">
              <a:lnSpc>
                <a:spcPct val="100000"/>
              </a:lnSpc>
            </a:pPr>
            <a:endParaRPr lang="en-US" altLang="zh-CN" sz="2400" b="1" spc="25" dirty="0">
              <a:solidFill>
                <a:srgbClr val="888888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3474720"/>
            <a:ext cx="4137660" cy="322326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2455195" y="749338"/>
            <a:ext cx="590539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K-Means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49111" y="1994161"/>
            <a:ext cx="6526640" cy="3955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Pros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457179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method</a:t>
            </a:r>
          </a:p>
          <a:p>
            <a:pPr>
              <a:lnSpc>
                <a:spcPts val="525"/>
              </a:lnSpc>
            </a:pPr>
            <a:endParaRPr lang="en-US" dirty="0"/>
          </a:p>
          <a:p>
            <a:pPr marL="0" indent="457179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Converges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local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error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</a:p>
          <a:p>
            <a:pPr>
              <a:lnSpc>
                <a:spcPts val="5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1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Cons</a:t>
            </a:r>
          </a:p>
          <a:p>
            <a:pPr marL="457179" hangingPunct="0">
              <a:lnSpc>
                <a:spcPct val="119583"/>
              </a:lnSpc>
              <a:spcBef>
                <a:spcPts val="245"/>
              </a:spcBef>
            </a:pPr>
            <a:r>
              <a:rPr lang="en-US" altLang="zh-CN" sz="2200" spc="34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ea typeface="Times New Roman"/>
              </a:rPr>
              <a:t>Memory-intensive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22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pick</a:t>
            </a:r>
            <a:r>
              <a:rPr lang="en-US" altLang="zh-CN" sz="22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</a:p>
          <a:p>
            <a:pPr marL="457179" hangingPunct="0">
              <a:lnSpc>
                <a:spcPct val="119583"/>
              </a:lnSpc>
            </a:pP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ea typeface="Times New Roman"/>
              </a:rPr>
              <a:t>Sensitive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ea typeface="Times New Roman"/>
              </a:rPr>
              <a:t>initialization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>
              <a:rPr dirty="0"/>
            </a:br>
            <a:r>
              <a:rPr lang="en-US" altLang="zh-CN" sz="2200" spc="1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4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10" dirty="0">
                <a:solidFill>
                  <a:srgbClr val="000000"/>
                </a:solidFill>
                <a:latin typeface="Times New Roman"/>
                <a:ea typeface="Times New Roman"/>
              </a:rPr>
              <a:t>Sensitive to outliers</a:t>
            </a:r>
          </a:p>
          <a:p>
            <a:pPr marL="0" indent="457179">
              <a:lnSpc>
                <a:spcPct val="100000"/>
              </a:lnSpc>
              <a:spcBef>
                <a:spcPts val="284"/>
              </a:spcBef>
            </a:pP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ea typeface="Times New Roman"/>
              </a:rPr>
              <a:t>finds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“spherical”</a:t>
            </a:r>
          </a:p>
          <a:p>
            <a:pPr marL="0" indent="743695">
              <a:lnSpc>
                <a:spcPct val="100000"/>
              </a:lnSpc>
            </a:pPr>
            <a:r>
              <a:rPr lang="en-US" altLang="zh-CN" sz="2200" spc="-5" dirty="0">
                <a:solidFill>
                  <a:srgbClr val="000000"/>
                </a:solidFill>
                <a:latin typeface="Times New Roman"/>
                <a:ea typeface="Times New Roman"/>
              </a:rPr>
              <a:t>clu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2880360"/>
            <a:ext cx="7345680" cy="2910840"/>
          </a:xfrm>
          <a:prstGeom prst="rect">
            <a:avLst/>
          </a:prstGeom>
        </p:spPr>
      </p:pic>
      <p:sp>
        <p:nvSpPr>
          <p:cNvPr id="2" name="Freeform 48"/>
          <p:cNvSpPr/>
          <p:nvPr/>
        </p:nvSpPr>
        <p:spPr>
          <a:xfrm>
            <a:off x="2444750" y="6127750"/>
            <a:ext cx="5759450" cy="19050"/>
          </a:xfrm>
          <a:custGeom>
            <a:avLst/>
            <a:gdLst>
              <a:gd name="connsiteX0" fmla="*/ 14986 w 5759450"/>
              <a:gd name="connsiteY0" fmla="*/ 10922 h 19050"/>
              <a:gd name="connsiteX1" fmla="*/ 1452117 w 5759450"/>
              <a:gd name="connsiteY1" fmla="*/ 10922 h 19050"/>
              <a:gd name="connsiteX2" fmla="*/ 2890774 w 5759450"/>
              <a:gd name="connsiteY2" fmla="*/ 10922 h 19050"/>
              <a:gd name="connsiteX3" fmla="*/ 4329430 w 5759450"/>
              <a:gd name="connsiteY3" fmla="*/ 10922 h 19050"/>
              <a:gd name="connsiteX4" fmla="*/ 5768085 w 5759450"/>
              <a:gd name="connsiteY4" fmla="*/ 10922 h 19050"/>
              <a:gd name="connsiteX5" fmla="*/ 5768085 w 5759450"/>
              <a:gd name="connsiteY5" fmla="*/ 21590 h 19050"/>
              <a:gd name="connsiteX6" fmla="*/ 4329430 w 5759450"/>
              <a:gd name="connsiteY6" fmla="*/ 21590 h 19050"/>
              <a:gd name="connsiteX7" fmla="*/ 2890774 w 5759450"/>
              <a:gd name="connsiteY7" fmla="*/ 21590 h 19050"/>
              <a:gd name="connsiteX8" fmla="*/ 1452117 w 5759450"/>
              <a:gd name="connsiteY8" fmla="*/ 21590 h 19050"/>
              <a:gd name="connsiteX9" fmla="*/ 14986 w 5759450"/>
              <a:gd name="connsiteY9" fmla="*/ 21590 h 19050"/>
              <a:gd name="connsiteX10" fmla="*/ 14986 w 5759450"/>
              <a:gd name="connsiteY10" fmla="*/ 1092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9450" h="19050">
                <a:moveTo>
                  <a:pt x="14986" y="10922"/>
                </a:moveTo>
                <a:lnTo>
                  <a:pt x="1452117" y="10922"/>
                </a:lnTo>
                <a:lnTo>
                  <a:pt x="2890774" y="10922"/>
                </a:lnTo>
                <a:lnTo>
                  <a:pt x="4329430" y="10922"/>
                </a:lnTo>
                <a:lnTo>
                  <a:pt x="5768085" y="10922"/>
                </a:lnTo>
                <a:lnTo>
                  <a:pt x="5768085" y="21590"/>
                </a:lnTo>
                <a:lnTo>
                  <a:pt x="4329430" y="21590"/>
                </a:lnTo>
                <a:lnTo>
                  <a:pt x="2890774" y="21590"/>
                </a:lnTo>
                <a:lnTo>
                  <a:pt x="1452117" y="21590"/>
                </a:lnTo>
                <a:lnTo>
                  <a:pt x="14986" y="21590"/>
                </a:lnTo>
                <a:lnTo>
                  <a:pt x="14986" y="10922"/>
                </a:ln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3625850" y="7016750"/>
            <a:ext cx="4527550" cy="19050"/>
          </a:xfrm>
          <a:custGeom>
            <a:avLst/>
            <a:gdLst>
              <a:gd name="connsiteX0" fmla="*/ 8890 w 4527550"/>
              <a:gd name="connsiteY0" fmla="*/ 14985 h 19050"/>
              <a:gd name="connsiteX1" fmla="*/ 1517650 w 4527550"/>
              <a:gd name="connsiteY1" fmla="*/ 14985 h 19050"/>
              <a:gd name="connsiteX2" fmla="*/ 3027934 w 4527550"/>
              <a:gd name="connsiteY2" fmla="*/ 14985 h 19050"/>
              <a:gd name="connsiteX3" fmla="*/ 4538218 w 4527550"/>
              <a:gd name="connsiteY3" fmla="*/ 14985 h 19050"/>
              <a:gd name="connsiteX4" fmla="*/ 4538218 w 4527550"/>
              <a:gd name="connsiteY4" fmla="*/ 24130 h 19050"/>
              <a:gd name="connsiteX5" fmla="*/ 3027934 w 4527550"/>
              <a:gd name="connsiteY5" fmla="*/ 24130 h 19050"/>
              <a:gd name="connsiteX6" fmla="*/ 1517650 w 4527550"/>
              <a:gd name="connsiteY6" fmla="*/ 24130 h 19050"/>
              <a:gd name="connsiteX7" fmla="*/ 8890 w 4527550"/>
              <a:gd name="connsiteY7" fmla="*/ 24130 h 19050"/>
              <a:gd name="connsiteX8" fmla="*/ 8890 w 4527550"/>
              <a:gd name="connsiteY8" fmla="*/ 1498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7550" h="19050">
                <a:moveTo>
                  <a:pt x="8890" y="14985"/>
                </a:moveTo>
                <a:lnTo>
                  <a:pt x="1517650" y="14985"/>
                </a:lnTo>
                <a:lnTo>
                  <a:pt x="3027934" y="14985"/>
                </a:lnTo>
                <a:lnTo>
                  <a:pt x="4538218" y="14985"/>
                </a:lnTo>
                <a:lnTo>
                  <a:pt x="4538218" y="24130"/>
                </a:lnTo>
                <a:lnTo>
                  <a:pt x="3027934" y="24130"/>
                </a:lnTo>
                <a:lnTo>
                  <a:pt x="1517650" y="24130"/>
                </a:lnTo>
                <a:lnTo>
                  <a:pt x="8890" y="24130"/>
                </a:lnTo>
                <a:lnTo>
                  <a:pt x="8890" y="14985"/>
                </a:ln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1321292" y="778487"/>
            <a:ext cx="7818633" cy="6281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2126">
              <a:lnSpc>
                <a:spcPct val="100000"/>
              </a:lnSpc>
            </a:pPr>
            <a:r>
              <a:rPr lang="en-US" altLang="zh-CN" sz="3600" spc="12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3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3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9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  <a:r>
              <a:rPr lang="en-US" altLang="zh-CN" sz="36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0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1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advanced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versatile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technique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clustering-based</a:t>
            </a:r>
          </a:p>
          <a:p>
            <a:pPr marL="0" indent="342899">
              <a:lnSpc>
                <a:spcPct val="100000"/>
              </a:lnSpc>
            </a:pPr>
            <a:r>
              <a:rPr lang="en-US" altLang="zh-CN" sz="2400" spc="-5" dirty="0">
                <a:solidFill>
                  <a:srgbClr val="000000"/>
                </a:solidFill>
                <a:latin typeface="Times New Roman"/>
                <a:ea typeface="Times New Roman"/>
              </a:rPr>
              <a:t>seg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mentation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44"/>
              </a:lnSpc>
            </a:pPr>
            <a:endParaRPr lang="en-US" dirty="0"/>
          </a:p>
          <a:p>
            <a:pPr marL="0" indent="1136926">
              <a:lnSpc>
                <a:spcPct val="100000"/>
              </a:lnSpc>
            </a:pPr>
            <a:r>
              <a:rPr lang="en-US" altLang="zh-CN" sz="1600" spc="-5" dirty="0">
                <a:solidFill>
                  <a:srgbClr val="0000FE"/>
                </a:solidFill>
                <a:latin typeface="Times New Roman"/>
                <a:ea typeface="Times New Roman"/>
              </a:rPr>
              <a:t>http://www.caip.rutgers.edu/~comanici/MSP</a:t>
            </a:r>
            <a:r>
              <a:rPr lang="en-US" altLang="zh-CN" sz="1600" dirty="0">
                <a:solidFill>
                  <a:srgbClr val="0000FE"/>
                </a:solidFill>
                <a:latin typeface="Times New Roman"/>
                <a:ea typeface="Times New Roman"/>
              </a:rPr>
              <a:t>AMI/msPamiResults.html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05"/>
              </a:lnSpc>
            </a:pPr>
            <a:endParaRPr lang="en-US" dirty="0"/>
          </a:p>
          <a:p>
            <a:pPr marL="0" indent="341379">
              <a:lnSpc>
                <a:spcPct val="100000"/>
              </a:lnSpc>
            </a:pP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D.</a:t>
            </a:r>
            <a:r>
              <a:rPr lang="en-US" altLang="zh-CN" sz="1400" spc="-34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Comaniciu</a:t>
            </a:r>
            <a:r>
              <a:rPr lang="en-US" altLang="zh-CN" sz="1400" spc="-4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400" spc="-34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P.</a:t>
            </a:r>
            <a:r>
              <a:rPr lang="en-US" altLang="zh-CN" sz="1400" spc="-4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Meer,</a:t>
            </a:r>
            <a:r>
              <a:rPr lang="en-US" altLang="zh-CN" sz="1400" spc="-34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400" spc="-4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Shift:</a:t>
            </a:r>
            <a:r>
              <a:rPr lang="en-US" altLang="zh-CN" sz="1400" spc="-4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400" spc="-34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Robust</a:t>
            </a:r>
            <a:r>
              <a:rPr lang="en-US" altLang="zh-CN" sz="1400" spc="-4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Approach</a:t>
            </a:r>
            <a:r>
              <a:rPr lang="en-US" altLang="zh-CN" sz="1400" spc="-34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toward</a:t>
            </a:r>
            <a:r>
              <a:rPr lang="en-US" altLang="zh-CN" sz="1400" spc="-4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1400" spc="-4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1400" spc="-34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0000FE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1400" spc="-4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PAMI</a:t>
            </a:r>
            <a:r>
              <a:rPr lang="en-US" altLang="zh-CN" sz="1400" spc="-4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dirty="0">
                <a:solidFill>
                  <a:srgbClr val="7D7D7D"/>
                </a:solidFill>
                <a:latin typeface="Times New Roman"/>
                <a:ea typeface="Times New Roman"/>
              </a:rPr>
              <a:t>2002.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480" y="6393180"/>
            <a:ext cx="2308860" cy="38862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621906" y="1295246"/>
            <a:ext cx="7670172" cy="50979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2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non-parametric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feature-space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analysis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technique,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so-</a:t>
            </a:r>
          </a:p>
          <a:p>
            <a:pPr marL="0" indent="358228">
              <a:lnSpc>
                <a:spcPct val="100000"/>
              </a:lnSpc>
              <a:spcBef>
                <a:spcPts val="114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called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seeking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</a:p>
          <a:p>
            <a:pPr>
              <a:lnSpc>
                <a:spcPts val="6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seeks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local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maxima</a:t>
            </a:r>
            <a:r>
              <a:rPr lang="en-US" altLang="zh-CN" sz="24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358228">
              <a:lnSpc>
                <a:spcPct val="100000"/>
              </a:lnSpc>
              <a:spcBef>
                <a:spcPts val="114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density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space.</a:t>
            </a:r>
          </a:p>
          <a:p>
            <a:pPr>
              <a:lnSpc>
                <a:spcPts val="6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procedure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locating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maxima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density</a:t>
            </a:r>
            <a:r>
              <a:rPr lang="en-US" altLang="zh-CN" sz="2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</a:p>
          <a:p>
            <a:pPr marL="0" indent="358228">
              <a:lnSpc>
                <a:spcPct val="100000"/>
              </a:lnSpc>
              <a:spcBef>
                <a:spcPts val="114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given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discrete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sampled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</a:p>
          <a:p>
            <a:pPr>
              <a:lnSpc>
                <a:spcPts val="6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useful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detecting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density.</a:t>
            </a:r>
          </a:p>
          <a:p>
            <a:pPr>
              <a:lnSpc>
                <a:spcPts val="69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iterative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method,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start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initial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estimate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x.</a:t>
            </a:r>
          </a:p>
          <a:p>
            <a:pPr marL="0" indent="358228">
              <a:lnSpc>
                <a:spcPct val="106250"/>
              </a:lnSpc>
              <a:spcBef>
                <a:spcPts val="229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kernel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K(x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6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x)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given.</a:t>
            </a:r>
          </a:p>
          <a:p>
            <a:pPr>
              <a:lnSpc>
                <a:spcPts val="40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determines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weight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nearby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re-</a:t>
            </a:r>
          </a:p>
          <a:p>
            <a:pPr marL="0" indent="358228">
              <a:lnSpc>
                <a:spcPct val="100000"/>
              </a:lnSpc>
              <a:spcBef>
                <a:spcPts val="114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estimation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mean.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Typically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Gaussian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kernel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78218" y="6366582"/>
            <a:ext cx="6957548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754348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estimate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used,	</a:t>
            </a:r>
            <a:r>
              <a:rPr lang="en-US" altLang="zh-CN" sz="2400" spc="-45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7" name="TextBox 45">
            <a:extLst>
              <a:ext uri="{FF2B5EF4-FFF2-40B4-BE49-F238E27FC236}">
                <a16:creationId xmlns:a16="http://schemas.microsoft.com/office/drawing/2014/main" id="{E20AACD2-5ECC-4849-827B-B2C92905BC05}"/>
              </a:ext>
            </a:extLst>
          </p:cNvPr>
          <p:cNvSpPr txBox="1"/>
          <p:nvPr/>
        </p:nvSpPr>
        <p:spPr>
          <a:xfrm>
            <a:off x="2455195" y="749338"/>
            <a:ext cx="590539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Mean shift algorithm</a:t>
            </a:r>
            <a:endParaRPr lang="en-US" altLang="zh-CN" sz="4000" spc="104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4335779"/>
            <a:ext cx="7757159" cy="288036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0" y="2202180"/>
            <a:ext cx="2316480" cy="541020"/>
          </a:xfrm>
          <a:prstGeom prst="rect">
            <a:avLst/>
          </a:prstGeom>
        </p:spPr>
      </p:pic>
      <p:sp>
        <p:nvSpPr>
          <p:cNvPr id="2" name="TextBox 57"/>
          <p:cNvSpPr txBox="1"/>
          <p:nvPr/>
        </p:nvSpPr>
        <p:spPr>
          <a:xfrm>
            <a:off x="3041984" y="676237"/>
            <a:ext cx="4731488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64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45092" y="1837158"/>
            <a:ext cx="23370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1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78491" y="1810489"/>
            <a:ext cx="7663208" cy="838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14166"/>
              </a:lnSpc>
              <a:tabLst>
                <a:tab pos="3023606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density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window</a:t>
            </a:r>
            <a:r>
              <a:rPr lang="en-US" altLang="zh-CN" sz="2400" spc="-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determined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	,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N(x)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neighborhood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5092" y="2748579"/>
            <a:ext cx="23370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1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778491" y="2721910"/>
            <a:ext cx="7539401" cy="838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1416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mean-shift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sets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←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m(x),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repeats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estimation</a:t>
            </a:r>
            <a:r>
              <a:rPr lang="en-US" altLang="zh-CN" sz="24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240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m(x)</a:t>
            </a:r>
            <a:r>
              <a:rPr lang="en-US" altLang="zh-CN" sz="2400" spc="-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converges.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708125" y="4006098"/>
            <a:ext cx="662674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50" dirty="0">
                <a:solidFill>
                  <a:srgbClr val="7D7D7D"/>
                </a:solidFill>
                <a:latin typeface="Times New Roman"/>
                <a:ea typeface="Times New Roman"/>
              </a:rPr>
              <a:t>ima</a:t>
            </a:r>
            <a:r>
              <a:rPr lang="en-US" altLang="zh-CN" sz="2000" spc="40" dirty="0">
                <a:solidFill>
                  <a:srgbClr val="7D7D7D"/>
                </a:solidFill>
                <a:latin typeface="Times New Roman"/>
                <a:ea typeface="Times New Roman"/>
              </a:rPr>
              <a:t>ge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237685" y="3701260"/>
            <a:ext cx="2352395" cy="609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0212">
              <a:lnSpc>
                <a:spcPct val="100000"/>
              </a:lnSpc>
            </a:pPr>
            <a:r>
              <a:rPr lang="en-US" altLang="zh-CN" sz="2000" spc="69" dirty="0">
                <a:solidFill>
                  <a:srgbClr val="7D7D7D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000" spc="-5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7D7D7D"/>
                </a:solidFill>
                <a:latin typeface="Times New Roman"/>
                <a:ea typeface="Times New Roman"/>
              </a:rPr>
              <a:t>space</a:t>
            </a:r>
          </a:p>
          <a:p>
            <a:pPr marL="0">
              <a:lnSpc>
                <a:spcPct val="100000"/>
              </a:lnSpc>
            </a:pPr>
            <a:r>
              <a:rPr lang="en-US" altLang="zh-CN" sz="2000" spc="34" dirty="0">
                <a:solidFill>
                  <a:srgbClr val="7D7D7D"/>
                </a:solidFill>
                <a:latin typeface="Times New Roman"/>
                <a:ea typeface="Times New Roman"/>
              </a:rPr>
              <a:t>(L*u*v*</a:t>
            </a:r>
            <a:r>
              <a:rPr lang="en-US" altLang="zh-CN" sz="2000" spc="34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7D7D7D"/>
                </a:solidFill>
                <a:latin typeface="Times New Roman"/>
                <a:ea typeface="Times New Roman"/>
              </a:rPr>
              <a:t>color</a:t>
            </a:r>
            <a:r>
              <a:rPr lang="en-US" altLang="zh-CN" sz="2000" spc="34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5" dirty="0">
                <a:solidFill>
                  <a:srgbClr val="7D7D7D"/>
                </a:solidFill>
                <a:latin typeface="Times New Roman"/>
                <a:ea typeface="Times New Roman"/>
              </a:rPr>
              <a:t>values)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341120"/>
            <a:ext cx="8862059" cy="5570220"/>
          </a:xfrm>
          <a:prstGeom prst="rect">
            <a:avLst/>
          </a:prstGeom>
        </p:spPr>
      </p:pic>
      <p:sp>
        <p:nvSpPr>
          <p:cNvPr id="2" name="TextBox 65"/>
          <p:cNvSpPr txBox="1"/>
          <p:nvPr/>
        </p:nvSpPr>
        <p:spPr>
          <a:xfrm>
            <a:off x="4178887" y="676237"/>
            <a:ext cx="245284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84526" y="6924221"/>
            <a:ext cx="254168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Ukrainitz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B.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Sarel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1516380"/>
            <a:ext cx="655320" cy="484632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80" y="2202180"/>
            <a:ext cx="426720" cy="324612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80" y="1242060"/>
            <a:ext cx="6629400" cy="5151120"/>
          </a:xfrm>
          <a:prstGeom prst="rect">
            <a:avLst/>
          </a:prstGeom>
        </p:spPr>
      </p:pic>
      <p:sp>
        <p:nvSpPr>
          <p:cNvPr id="2" name="TextBox 70"/>
          <p:cNvSpPr txBox="1"/>
          <p:nvPr/>
        </p:nvSpPr>
        <p:spPr>
          <a:xfrm>
            <a:off x="4178887" y="676237"/>
            <a:ext cx="245284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8477963" y="1331752"/>
            <a:ext cx="985176" cy="4983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4599">
              <a:lnSpc>
                <a:spcPct val="100000"/>
              </a:lnSpc>
            </a:pPr>
            <a:r>
              <a:rPr lang="en-US" altLang="zh-CN" sz="1600" spc="119" dirty="0">
                <a:solidFill>
                  <a:srgbClr val="000000"/>
                </a:solidFill>
                <a:latin typeface="Times New Roman"/>
                <a:ea typeface="Times New Roman"/>
              </a:rPr>
              <a:t>Sear</a:t>
            </a:r>
            <a:r>
              <a:rPr lang="en-US" altLang="zh-CN" sz="1600" spc="114" dirty="0">
                <a:solidFill>
                  <a:srgbClr val="000000"/>
                </a:solidFill>
                <a:latin typeface="Times New Roman"/>
                <a:ea typeface="Times New Roman"/>
              </a:rPr>
              <a:t>ch</a:t>
            </a:r>
          </a:p>
          <a:p>
            <a:pPr marL="0" indent="149383">
              <a:lnSpc>
                <a:spcPct val="100000"/>
              </a:lnSpc>
            </a:pPr>
            <a:r>
              <a:rPr lang="en-US" altLang="zh-CN" sz="1600" spc="3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1600" spc="25" dirty="0">
                <a:solidFill>
                  <a:srgbClr val="000000"/>
                </a:solidFill>
                <a:latin typeface="Times New Roman"/>
                <a:ea typeface="Times New Roman"/>
              </a:rPr>
              <a:t>indow</a:t>
            </a:r>
          </a:p>
          <a:p>
            <a:pPr>
              <a:lnSpc>
                <a:spcPts val="1560"/>
              </a:lnSpc>
            </a:pPr>
            <a:endParaRPr lang="en-US" dirty="0"/>
          </a:p>
          <a:p>
            <a:pPr marL="0" indent="68598">
              <a:lnSpc>
                <a:spcPct val="100000"/>
              </a:lnSpc>
            </a:pPr>
            <a:r>
              <a:rPr lang="en-US" altLang="zh-CN" sz="1600" spc="60" dirty="0">
                <a:solidFill>
                  <a:srgbClr val="000000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16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243899">
              <a:lnSpc>
                <a:spcPct val="100000"/>
              </a:lnSpc>
            </a:pPr>
            <a:r>
              <a:rPr lang="en-US" altLang="zh-CN" sz="1600" spc="154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600" spc="150" dirty="0">
                <a:solidFill>
                  <a:srgbClr val="000000"/>
                </a:solidFill>
                <a:latin typeface="Times New Roman"/>
                <a:ea typeface="Times New Roman"/>
              </a:rPr>
              <a:t>ass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  <a:p>
            <a:pPr marL="0" indent="210311">
              <a:lnSpc>
                <a:spcPct val="100000"/>
              </a:lnSpc>
            </a:pPr>
            <a:r>
              <a:rPr lang="en-US" altLang="zh-CN" sz="1600" spc="65" dirty="0">
                <a:solidFill>
                  <a:srgbClr val="000000"/>
                </a:solidFill>
                <a:latin typeface="Times New Roman"/>
                <a:ea typeface="Times New Roman"/>
              </a:rPr>
              <a:t>vec</a:t>
            </a: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tor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84526" y="6924221"/>
            <a:ext cx="254168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Ukrainitz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B.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Sarel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1516380"/>
            <a:ext cx="655320" cy="484632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80" y="2202180"/>
            <a:ext cx="426720" cy="324612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80" y="1242060"/>
            <a:ext cx="6629400" cy="515112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4178887" y="676237"/>
            <a:ext cx="245284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8477963" y="1331752"/>
            <a:ext cx="985176" cy="4983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4599">
              <a:lnSpc>
                <a:spcPct val="100000"/>
              </a:lnSpc>
            </a:pPr>
            <a:r>
              <a:rPr lang="en-US" altLang="zh-CN" sz="1600" spc="119" dirty="0">
                <a:solidFill>
                  <a:srgbClr val="000000"/>
                </a:solidFill>
                <a:latin typeface="Times New Roman"/>
                <a:ea typeface="Times New Roman"/>
              </a:rPr>
              <a:t>Sear</a:t>
            </a:r>
            <a:r>
              <a:rPr lang="en-US" altLang="zh-CN" sz="1600" spc="114" dirty="0">
                <a:solidFill>
                  <a:srgbClr val="000000"/>
                </a:solidFill>
                <a:latin typeface="Times New Roman"/>
                <a:ea typeface="Times New Roman"/>
              </a:rPr>
              <a:t>ch</a:t>
            </a:r>
          </a:p>
          <a:p>
            <a:pPr marL="0" indent="149383">
              <a:lnSpc>
                <a:spcPct val="100000"/>
              </a:lnSpc>
            </a:pPr>
            <a:r>
              <a:rPr lang="en-US" altLang="zh-CN" sz="1600" spc="3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1600" spc="25" dirty="0">
                <a:solidFill>
                  <a:srgbClr val="000000"/>
                </a:solidFill>
                <a:latin typeface="Times New Roman"/>
                <a:ea typeface="Times New Roman"/>
              </a:rPr>
              <a:t>indow</a:t>
            </a:r>
          </a:p>
          <a:p>
            <a:pPr>
              <a:lnSpc>
                <a:spcPts val="1560"/>
              </a:lnSpc>
            </a:pPr>
            <a:endParaRPr lang="en-US" dirty="0"/>
          </a:p>
          <a:p>
            <a:pPr marL="0" indent="68598">
              <a:lnSpc>
                <a:spcPct val="100000"/>
              </a:lnSpc>
            </a:pPr>
            <a:r>
              <a:rPr lang="en-US" altLang="zh-CN" sz="1600" spc="60" dirty="0">
                <a:solidFill>
                  <a:srgbClr val="000000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16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243899">
              <a:lnSpc>
                <a:spcPct val="100000"/>
              </a:lnSpc>
            </a:pPr>
            <a:r>
              <a:rPr lang="en-US" altLang="zh-CN" sz="1600" spc="154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600" spc="150" dirty="0">
                <a:solidFill>
                  <a:srgbClr val="000000"/>
                </a:solidFill>
                <a:latin typeface="Times New Roman"/>
                <a:ea typeface="Times New Roman"/>
              </a:rPr>
              <a:t>ass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  <a:p>
            <a:pPr marL="0" indent="210311">
              <a:lnSpc>
                <a:spcPct val="100000"/>
              </a:lnSpc>
            </a:pPr>
            <a:r>
              <a:rPr lang="en-US" altLang="zh-CN" sz="1600" spc="65" dirty="0">
                <a:solidFill>
                  <a:srgbClr val="000000"/>
                </a:solidFill>
                <a:latin typeface="Times New Roman"/>
                <a:ea typeface="Times New Roman"/>
              </a:rPr>
              <a:t>vec</a:t>
            </a: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tor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84526" y="6924221"/>
            <a:ext cx="254168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Ukrainitz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B.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Sarel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1516380"/>
            <a:ext cx="655320" cy="484632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80" y="2202180"/>
            <a:ext cx="426720" cy="324612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80" y="1242060"/>
            <a:ext cx="6629400" cy="5151120"/>
          </a:xfrm>
          <a:prstGeom prst="rect">
            <a:avLst/>
          </a:prstGeom>
        </p:spPr>
      </p:pic>
      <p:sp>
        <p:nvSpPr>
          <p:cNvPr id="2" name="TextBox 82"/>
          <p:cNvSpPr txBox="1"/>
          <p:nvPr/>
        </p:nvSpPr>
        <p:spPr>
          <a:xfrm>
            <a:off x="4178887" y="676237"/>
            <a:ext cx="245284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477963" y="1331752"/>
            <a:ext cx="985176" cy="4983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4599">
              <a:lnSpc>
                <a:spcPct val="100000"/>
              </a:lnSpc>
            </a:pPr>
            <a:r>
              <a:rPr lang="en-US" altLang="zh-CN" sz="1600" spc="119" dirty="0">
                <a:solidFill>
                  <a:srgbClr val="000000"/>
                </a:solidFill>
                <a:latin typeface="Times New Roman"/>
                <a:ea typeface="Times New Roman"/>
              </a:rPr>
              <a:t>Sear</a:t>
            </a:r>
            <a:r>
              <a:rPr lang="en-US" altLang="zh-CN" sz="1600" spc="114" dirty="0">
                <a:solidFill>
                  <a:srgbClr val="000000"/>
                </a:solidFill>
                <a:latin typeface="Times New Roman"/>
                <a:ea typeface="Times New Roman"/>
              </a:rPr>
              <a:t>ch</a:t>
            </a:r>
          </a:p>
          <a:p>
            <a:pPr marL="0" indent="149383">
              <a:lnSpc>
                <a:spcPct val="100000"/>
              </a:lnSpc>
            </a:pPr>
            <a:r>
              <a:rPr lang="en-US" altLang="zh-CN" sz="1600" spc="30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1600" spc="25" dirty="0">
                <a:solidFill>
                  <a:srgbClr val="000000"/>
                </a:solidFill>
                <a:latin typeface="Times New Roman"/>
                <a:ea typeface="Times New Roman"/>
              </a:rPr>
              <a:t>indow</a:t>
            </a:r>
          </a:p>
          <a:p>
            <a:pPr>
              <a:lnSpc>
                <a:spcPts val="1560"/>
              </a:lnSpc>
            </a:pPr>
            <a:endParaRPr lang="en-US" dirty="0"/>
          </a:p>
          <a:p>
            <a:pPr marL="0" indent="68598">
              <a:lnSpc>
                <a:spcPct val="100000"/>
              </a:lnSpc>
            </a:pPr>
            <a:r>
              <a:rPr lang="en-US" altLang="zh-CN" sz="1600" spc="60" dirty="0">
                <a:solidFill>
                  <a:srgbClr val="000000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16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243899">
              <a:lnSpc>
                <a:spcPct val="100000"/>
              </a:lnSpc>
            </a:pPr>
            <a:r>
              <a:rPr lang="en-US" altLang="zh-CN" sz="1600" spc="154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1600" spc="150" dirty="0">
                <a:solidFill>
                  <a:srgbClr val="000000"/>
                </a:solidFill>
                <a:latin typeface="Times New Roman"/>
                <a:ea typeface="Times New Roman"/>
              </a:rPr>
              <a:t>ass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5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1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600" spc="4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  <a:p>
            <a:pPr marL="0" indent="210311">
              <a:lnSpc>
                <a:spcPct val="100000"/>
              </a:lnSpc>
            </a:pPr>
            <a:r>
              <a:rPr lang="en-US" altLang="zh-CN" sz="1600" spc="65" dirty="0">
                <a:solidFill>
                  <a:srgbClr val="000000"/>
                </a:solidFill>
                <a:latin typeface="Times New Roman"/>
                <a:ea typeface="Times New Roman"/>
              </a:rPr>
              <a:t>vec</a:t>
            </a:r>
            <a:r>
              <a:rPr lang="en-US" altLang="zh-CN" sz="1600" spc="55" dirty="0">
                <a:solidFill>
                  <a:srgbClr val="000000"/>
                </a:solidFill>
                <a:latin typeface="Times New Roman"/>
                <a:ea typeface="Times New Roman"/>
              </a:rPr>
              <a:t>tor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84526" y="6924221"/>
            <a:ext cx="254168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Ukrainitz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B.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Sarel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3573779"/>
            <a:ext cx="5052060" cy="2819400"/>
          </a:xfrm>
          <a:prstGeom prst="rect">
            <a:avLst/>
          </a:prstGeom>
        </p:spPr>
      </p:pic>
      <p:sp>
        <p:nvSpPr>
          <p:cNvPr id="2" name="TextBox 86"/>
          <p:cNvSpPr txBox="1"/>
          <p:nvPr/>
        </p:nvSpPr>
        <p:spPr>
          <a:xfrm>
            <a:off x="984526" y="676237"/>
            <a:ext cx="8063934" cy="6461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057458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4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0"/>
              </a:lnSpc>
            </a:pPr>
            <a:endParaRPr lang="en-US" dirty="0"/>
          </a:p>
          <a:p>
            <a:pPr marL="0" indent="336766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attraction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basin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 indent="336766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Attraction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basin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region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trajectories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lead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</a:p>
          <a:p>
            <a:pPr marL="0" indent="679665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Ukrainitz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Times New Roman"/>
                <a:ea typeface="Times New Roman"/>
              </a:rPr>
              <a:t>B.</a:t>
            </a:r>
            <a:r>
              <a:rPr lang="en-US" altLang="zh-CN" sz="1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Times New Roman"/>
                <a:ea typeface="Times New Roman"/>
              </a:rPr>
              <a:t>Sarel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3497579"/>
            <a:ext cx="4366260" cy="3718560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3535679"/>
            <a:ext cx="3901440" cy="3017520"/>
          </a:xfrm>
          <a:prstGeom prst="rect">
            <a:avLst/>
          </a:prstGeom>
        </p:spPr>
      </p:pic>
      <p:sp>
        <p:nvSpPr>
          <p:cNvPr id="2" name="TextBox 89"/>
          <p:cNvSpPr txBox="1"/>
          <p:nvPr/>
        </p:nvSpPr>
        <p:spPr>
          <a:xfrm>
            <a:off x="1115538" y="714417"/>
            <a:ext cx="7955746" cy="6357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00097">
              <a:lnSpc>
                <a:spcPct val="100000"/>
              </a:lnSpc>
            </a:pPr>
            <a:r>
              <a:rPr lang="en-US" altLang="zh-CN" sz="3600" spc="12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36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36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89" dirty="0">
                <a:solidFill>
                  <a:srgbClr val="000000"/>
                </a:solidFill>
                <a:latin typeface="Times New Roman"/>
                <a:ea typeface="Times New Roman"/>
              </a:rPr>
              <a:t>clustering/segmentation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0"/>
              </a:lnSpc>
            </a:pPr>
            <a:endParaRPr lang="en-US" dirty="0"/>
          </a:p>
          <a:p>
            <a:pPr marL="0" indent="359642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(color,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gradients,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texture,</a:t>
            </a:r>
            <a:r>
              <a:rPr lang="en-US" altLang="zh-CN" sz="2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etc).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 indent="359642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Initialize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windows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individual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points.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 indent="359642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window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2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convergence.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 indent="359642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Merge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windows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near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“peak”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mode.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marL="0">
              <a:lnSpc>
                <a:spcPct val="110833"/>
              </a:lnSpc>
            </a:pPr>
            <a:r>
              <a:rPr lang="en-US" altLang="zh-CN" sz="1200" spc="65" dirty="0">
                <a:solidFill>
                  <a:srgbClr val="FE0000"/>
                </a:solidFill>
                <a:latin typeface="Times New Roman"/>
                <a:ea typeface="Times New Roman"/>
              </a:rPr>
              <a:t>htt</a:t>
            </a:r>
            <a:r>
              <a:rPr lang="en-US" altLang="zh-CN" sz="1200" spc="60" dirty="0">
                <a:solidFill>
                  <a:srgbClr val="FE0000"/>
                </a:solidFill>
                <a:latin typeface="Times New Roman"/>
                <a:ea typeface="Times New Roman"/>
              </a:rPr>
              <a:t>p://darkpgmr.tistory.com/64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79" y="3764279"/>
            <a:ext cx="2438400" cy="2979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3764279"/>
            <a:ext cx="2476500" cy="2979420"/>
          </a:xfrm>
          <a:prstGeom prst="rect">
            <a:avLst/>
          </a:prstGeom>
        </p:spPr>
      </p:pic>
      <p:sp>
        <p:nvSpPr>
          <p:cNvPr id="2" name="Freeform 4"/>
          <p:cNvSpPr/>
          <p:nvPr/>
        </p:nvSpPr>
        <p:spPr>
          <a:xfrm>
            <a:off x="2711450" y="7067550"/>
            <a:ext cx="3206750" cy="6350"/>
          </a:xfrm>
          <a:custGeom>
            <a:avLst/>
            <a:gdLst>
              <a:gd name="connsiteX0" fmla="*/ 18034 w 3206750"/>
              <a:gd name="connsiteY0" fmla="*/ 8382 h 6350"/>
              <a:gd name="connsiteX1" fmla="*/ 1616710 w 3206750"/>
              <a:gd name="connsiteY1" fmla="*/ 8382 h 6350"/>
              <a:gd name="connsiteX2" fmla="*/ 3216910 w 3206750"/>
              <a:gd name="connsiteY2" fmla="*/ 8382 h 6350"/>
              <a:gd name="connsiteX3" fmla="*/ 3216910 w 3206750"/>
              <a:gd name="connsiteY3" fmla="*/ 16002 h 6350"/>
              <a:gd name="connsiteX4" fmla="*/ 1616710 w 3206750"/>
              <a:gd name="connsiteY4" fmla="*/ 16002 h 6350"/>
              <a:gd name="connsiteX5" fmla="*/ 18034 w 3206750"/>
              <a:gd name="connsiteY5" fmla="*/ 16002 h 6350"/>
              <a:gd name="connsiteX6" fmla="*/ 18034 w 3206750"/>
              <a:gd name="connsiteY6" fmla="*/ 8382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6750" h="6350">
                <a:moveTo>
                  <a:pt x="18034" y="8382"/>
                </a:moveTo>
                <a:lnTo>
                  <a:pt x="1616710" y="8382"/>
                </a:lnTo>
                <a:lnTo>
                  <a:pt x="3216910" y="8382"/>
                </a:lnTo>
                <a:lnTo>
                  <a:pt x="3216910" y="16002"/>
                </a:lnTo>
                <a:lnTo>
                  <a:pt x="1616710" y="16002"/>
                </a:lnTo>
                <a:lnTo>
                  <a:pt x="18034" y="16002"/>
                </a:lnTo>
                <a:lnTo>
                  <a:pt x="18034" y="8382"/>
                </a:ln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70055" y="853017"/>
            <a:ext cx="8178076" cy="6349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23059">
              <a:lnSpc>
                <a:spcPct val="100000"/>
              </a:lnSpc>
            </a:pPr>
            <a:r>
              <a:rPr lang="en-US" altLang="zh-CN" sz="4000" spc="64" dirty="0">
                <a:solidFill>
                  <a:srgbClr val="000000"/>
                </a:solidFill>
                <a:latin typeface="Times New Roman"/>
                <a:ea typeface="Times New Roman"/>
              </a:rPr>
              <a:t>Goals</a:t>
            </a:r>
            <a:r>
              <a:rPr lang="en-US" altLang="zh-CN" sz="40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55" dirty="0">
                <a:solidFill>
                  <a:srgbClr val="000000"/>
                </a:solidFill>
                <a:latin typeface="Times New Roman"/>
                <a:ea typeface="Times New Roman"/>
              </a:rPr>
              <a:t>of segmentation</a:t>
            </a:r>
          </a:p>
          <a:p>
            <a:pPr>
              <a:lnSpc>
                <a:spcPts val="1945"/>
              </a:lnSpc>
            </a:pPr>
            <a:endParaRPr lang="en-US" dirty="0"/>
          </a:p>
          <a:p>
            <a:pPr marL="0" indent="2758447">
              <a:lnSpc>
                <a:spcPct val="100000"/>
              </a:lnSpc>
            </a:pPr>
            <a:r>
              <a:rPr lang="en-US" altLang="zh-CN" sz="1200" spc="60" dirty="0">
                <a:solidFill>
                  <a:srgbClr val="006FBE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0" dirty="0">
                <a:solidFill>
                  <a:srgbClr val="006FBE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5" dirty="0">
                <a:solidFill>
                  <a:srgbClr val="006FB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partitioning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5" dirty="0">
                <a:solidFill>
                  <a:srgbClr val="006FB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digital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9" dirty="0">
                <a:solidFill>
                  <a:srgbClr val="006FBE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0" dirty="0">
                <a:solidFill>
                  <a:srgbClr val="006FBE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9" dirty="0">
                <a:solidFill>
                  <a:srgbClr val="006FBE"/>
                </a:solidFill>
                <a:latin typeface="Times New Roman"/>
                <a:ea typeface="Times New Roman"/>
              </a:rPr>
              <a:t>segments</a:t>
            </a:r>
          </a:p>
          <a:p>
            <a:pPr marL="0" indent="2758447">
              <a:lnSpc>
                <a:spcPct val="100000"/>
              </a:lnSpc>
            </a:pPr>
            <a:r>
              <a:rPr lang="en-US" altLang="zh-CN" sz="1200" spc="60" dirty="0">
                <a:solidFill>
                  <a:srgbClr val="006FBE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9" dirty="0">
                <a:solidFill>
                  <a:srgbClr val="006FBE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assigning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04" dirty="0">
                <a:solidFill>
                  <a:srgbClr val="006FB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0" dirty="0">
                <a:solidFill>
                  <a:srgbClr val="006FBE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5" dirty="0">
                <a:solidFill>
                  <a:srgbClr val="006FBE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9" dirty="0">
                <a:solidFill>
                  <a:srgbClr val="006FBE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5" dirty="0">
                <a:solidFill>
                  <a:srgbClr val="006FBE"/>
                </a:solidFill>
                <a:latin typeface="Times New Roman"/>
                <a:ea typeface="Times New Roman"/>
              </a:rPr>
              <a:t>such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1200" spc="44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5" dirty="0">
                <a:solidFill>
                  <a:srgbClr val="006FBE"/>
                </a:solidFill>
                <a:latin typeface="Times New Roman"/>
                <a:ea typeface="Times New Roman"/>
              </a:rPr>
              <a:t>with</a:t>
            </a:r>
          </a:p>
          <a:p>
            <a:pPr marL="0" indent="2938305">
              <a:lnSpc>
                <a:spcPct val="100000"/>
              </a:lnSpc>
            </a:pP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200" spc="50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89" dirty="0">
                <a:solidFill>
                  <a:srgbClr val="006FBE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1200" spc="55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label</a:t>
            </a:r>
            <a:r>
              <a:rPr lang="en-US" altLang="zh-CN" sz="1200" spc="55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006FBE"/>
                </a:solidFill>
                <a:latin typeface="Times New Roman"/>
                <a:ea typeface="Times New Roman"/>
              </a:rPr>
              <a:t>share</a:t>
            </a:r>
            <a:r>
              <a:rPr lang="en-US" altLang="zh-CN" sz="1200" spc="55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9" dirty="0">
                <a:solidFill>
                  <a:srgbClr val="006FBE"/>
                </a:solidFill>
                <a:latin typeface="Times New Roman"/>
                <a:ea typeface="Times New Roman"/>
              </a:rPr>
              <a:t>certain</a:t>
            </a:r>
            <a:r>
              <a:rPr lang="en-US" altLang="zh-CN" sz="1200" spc="55" dirty="0">
                <a:solidFill>
                  <a:srgbClr val="006FB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64" dirty="0">
                <a:solidFill>
                  <a:srgbClr val="006FBE"/>
                </a:solidFill>
                <a:latin typeface="Times New Roman"/>
                <a:ea typeface="Times New Roman"/>
              </a:rPr>
              <a:t>characteristics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5"/>
              </a:lnSpc>
            </a:pPr>
            <a:endParaRPr lang="en-US" dirty="0"/>
          </a:p>
          <a:p>
            <a:pPr marL="342899" indent="-342899" hangingPunct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similar-looking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efficiency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-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further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processing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(simplify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and/or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representation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something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meaningful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easier</a:t>
            </a:r>
            <a:r>
              <a:rPr lang="en-US" altLang="zh-CN" sz="24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alyze)</a:t>
            </a:r>
          </a:p>
          <a:p>
            <a:pPr marL="457179" hangingPunct="0">
              <a:lnSpc>
                <a:spcPct val="120000"/>
              </a:lnSpc>
              <a:spcBef>
                <a:spcPts val="240"/>
              </a:spcBef>
            </a:pP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“Bottom-up”</a:t>
            </a:r>
            <a:r>
              <a:rPr lang="en-US" altLang="zh-CN" sz="22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process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>
              <a:rPr dirty="0"/>
            </a:br>
            <a:r>
              <a:rPr lang="en-US" altLang="zh-CN" sz="2200" spc="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5" dirty="0">
                <a:solidFill>
                  <a:srgbClr val="000000"/>
                </a:solidFill>
                <a:latin typeface="Times New Roman"/>
                <a:ea typeface="Times New Roman"/>
              </a:rPr>
              <a:t>Unsupervised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44"/>
              </a:lnSpc>
            </a:pPr>
            <a:endParaRPr lang="en-US" dirty="0"/>
          </a:p>
          <a:p>
            <a:pPr marL="0" indent="1594117">
              <a:lnSpc>
                <a:spcPct val="100000"/>
              </a:lnSpc>
            </a:pPr>
            <a:r>
              <a:rPr lang="en-US" altLang="zh-CN" sz="2000" spc="-5" dirty="0">
                <a:solidFill>
                  <a:srgbClr val="000000"/>
                </a:solidFill>
                <a:latin typeface="Times New Roman"/>
                <a:ea typeface="Times New Roman"/>
              </a:rPr>
              <a:t>“s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uperpixels”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69"/>
              </a:lnSpc>
            </a:pPr>
            <a:endParaRPr lang="en-US" dirty="0"/>
          </a:p>
          <a:p>
            <a:pPr marL="0" indent="102095">
              <a:lnSpc>
                <a:spcPct val="100000"/>
              </a:lnSpc>
            </a:pPr>
            <a:r>
              <a:rPr lang="en-US" altLang="zh-CN" sz="1200" spc="20" dirty="0">
                <a:solidFill>
                  <a:srgbClr val="7D7D7D"/>
                </a:solidFill>
                <a:latin typeface="Times New Roman"/>
                <a:ea typeface="Times New Roman"/>
              </a:rPr>
              <a:t>X.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7D7D7D"/>
                </a:solidFill>
                <a:latin typeface="Times New Roman"/>
                <a:ea typeface="Times New Roman"/>
              </a:rPr>
              <a:t>Ren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7D7D7D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7D7D7D"/>
                </a:solidFill>
                <a:latin typeface="Times New Roman"/>
                <a:ea typeface="Times New Roman"/>
              </a:rPr>
              <a:t>J.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7D7D7D"/>
                </a:solidFill>
                <a:latin typeface="Times New Roman"/>
                <a:ea typeface="Times New Roman"/>
              </a:rPr>
              <a:t>Malik.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0000FE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1200" spc="15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5" dirty="0">
                <a:solidFill>
                  <a:srgbClr val="0000FE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1200" spc="1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0000FE"/>
                </a:solidFill>
                <a:latin typeface="Times New Roman"/>
                <a:ea typeface="Times New Roman"/>
              </a:rPr>
              <a:t>classification</a:t>
            </a:r>
            <a:r>
              <a:rPr lang="en-US" altLang="zh-CN" sz="1200" spc="1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0000FE"/>
                </a:solidFill>
                <a:latin typeface="Times New Roman"/>
                <a:ea typeface="Times New Roman"/>
              </a:rPr>
              <a:t>model</a:t>
            </a:r>
            <a:r>
              <a:rPr lang="en-US" altLang="zh-CN" sz="1200" spc="1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0000FE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1200" spc="10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5" dirty="0">
                <a:solidFill>
                  <a:srgbClr val="0000FE"/>
                </a:solidFill>
                <a:latin typeface="Times New Roman"/>
                <a:ea typeface="Times New Roman"/>
              </a:rPr>
              <a:t>segmentation.</a:t>
            </a:r>
            <a:r>
              <a:rPr lang="en-US" altLang="zh-CN" sz="1200" spc="15" dirty="0">
                <a:solidFill>
                  <a:srgbClr val="0000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30" dirty="0">
                <a:solidFill>
                  <a:srgbClr val="7D7D7D"/>
                </a:solidFill>
                <a:latin typeface="Times New Roman"/>
                <a:ea typeface="Times New Roman"/>
              </a:rPr>
              <a:t>ICCV</a:t>
            </a:r>
            <a:r>
              <a:rPr lang="en-US" altLang="zh-CN" sz="1200" spc="10" dirty="0">
                <a:solidFill>
                  <a:srgbClr val="7D7D7D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0" dirty="0">
                <a:solidFill>
                  <a:srgbClr val="7D7D7D"/>
                </a:solidFill>
                <a:latin typeface="Times New Roman"/>
                <a:ea typeface="Times New Roman"/>
              </a:rPr>
              <a:t>2003.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20" y="4312920"/>
            <a:ext cx="3093720" cy="214122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2141220"/>
            <a:ext cx="3108960" cy="200406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80" y="2141220"/>
            <a:ext cx="3108960" cy="200406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0" y="4328160"/>
            <a:ext cx="3108960" cy="2125980"/>
          </a:xfrm>
          <a:prstGeom prst="rect">
            <a:avLst/>
          </a:prstGeom>
        </p:spPr>
      </p:pic>
      <p:sp>
        <p:nvSpPr>
          <p:cNvPr id="2" name="TextBox 94"/>
          <p:cNvSpPr txBox="1"/>
          <p:nvPr/>
        </p:nvSpPr>
        <p:spPr>
          <a:xfrm>
            <a:off x="1778492" y="676237"/>
            <a:ext cx="7026523" cy="6372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7420">
              <a:lnSpc>
                <a:spcPct val="100000"/>
              </a:lnSpc>
            </a:pPr>
            <a:r>
              <a:rPr lang="en-US" altLang="zh-CN" sz="4000" spc="145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  <a:r>
              <a:rPr lang="en-US" altLang="zh-CN" sz="4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14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1600" spc="-5" dirty="0">
                <a:solidFill>
                  <a:srgbClr val="000000"/>
                </a:solidFill>
                <a:latin typeface="Times New Roman"/>
                <a:ea typeface="Times New Roman"/>
              </a:rPr>
              <a:t>http://www.caip.rutgers.edu/~comanici/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Times New Roman"/>
              </a:rPr>
              <a:t>MSPAMI/msPamiResults.html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5"/>
          <p:cNvSpPr txBox="1"/>
          <p:nvPr/>
        </p:nvSpPr>
        <p:spPr>
          <a:xfrm>
            <a:off x="4178887" y="676237"/>
            <a:ext cx="245284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5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shift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48403" y="2033760"/>
            <a:ext cx="6641018" cy="3618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Pros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45721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spherical</a:t>
            </a:r>
            <a:r>
              <a:rPr lang="en-US" altLang="zh-CN" sz="2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clusters.</a:t>
            </a:r>
          </a:p>
          <a:p>
            <a:pPr marL="457211" hangingPunct="0">
              <a:lnSpc>
                <a:spcPct val="119583"/>
              </a:lnSpc>
              <a:spcBef>
                <a:spcPts val="259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single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parameter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(window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size).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Finds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variable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number</a:t>
            </a:r>
            <a:r>
              <a:rPr lang="en-US" altLang="zh-CN" sz="2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modes.</a:t>
            </a:r>
          </a:p>
          <a:p>
            <a:pPr marL="0" indent="457211">
              <a:lnSpc>
                <a:spcPct val="100000"/>
              </a:lnSpc>
              <a:spcBef>
                <a:spcPts val="284"/>
              </a:spcBef>
            </a:pPr>
            <a:r>
              <a:rPr lang="en-US" altLang="zh-CN" sz="2200" spc="34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ea typeface="Times New Roman"/>
              </a:rPr>
              <a:t>Robust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outliers</a:t>
            </a:r>
          </a:p>
          <a:p>
            <a:pPr>
              <a:lnSpc>
                <a:spcPts val="59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1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Cons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45721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Output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depends</a:t>
            </a:r>
            <a:r>
              <a:rPr lang="en-US" altLang="zh-CN" sz="2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window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size.</a:t>
            </a:r>
          </a:p>
          <a:p>
            <a:pPr>
              <a:lnSpc>
                <a:spcPts val="525"/>
              </a:lnSpc>
            </a:pPr>
            <a:endParaRPr lang="en-US" dirty="0"/>
          </a:p>
          <a:p>
            <a:pPr marL="0" indent="457211">
              <a:lnSpc>
                <a:spcPct val="100000"/>
              </a:lnSpc>
            </a:pP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0" dirty="0">
                <a:solidFill>
                  <a:srgbClr val="000000"/>
                </a:solidFill>
                <a:latin typeface="Times New Roman"/>
                <a:ea typeface="Times New Roman"/>
              </a:rPr>
              <a:t>Computationally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ea typeface="Times New Roman"/>
              </a:rPr>
              <a:t>expensive</a:t>
            </a:r>
          </a:p>
          <a:p>
            <a:pPr>
              <a:lnSpc>
                <a:spcPts val="525"/>
              </a:lnSpc>
            </a:pPr>
            <a:endParaRPr lang="en-US" dirty="0"/>
          </a:p>
          <a:p>
            <a:pPr marL="0" indent="45721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scale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dimension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space.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80" y="1783080"/>
            <a:ext cx="2179320" cy="217932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80" y="1607820"/>
            <a:ext cx="2461260" cy="3246120"/>
          </a:xfrm>
          <a:prstGeom prst="rect">
            <a:avLst/>
          </a:prstGeom>
        </p:spPr>
      </p:pic>
      <p:sp>
        <p:nvSpPr>
          <p:cNvPr id="2" name="TextBox 99"/>
          <p:cNvSpPr txBox="1"/>
          <p:nvPr/>
        </p:nvSpPr>
        <p:spPr>
          <a:xfrm>
            <a:off x="3465474" y="676237"/>
            <a:ext cx="388202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Images</a:t>
            </a:r>
            <a:r>
              <a:rPr lang="en-US" altLang="zh-CN" sz="4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9" dirty="0">
                <a:solidFill>
                  <a:srgbClr val="000000"/>
                </a:solidFill>
                <a:latin typeface="Times New Roman"/>
                <a:ea typeface="Times New Roman"/>
              </a:rPr>
              <a:t>graphs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7874475" y="2178689"/>
            <a:ext cx="249932" cy="423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5833"/>
              </a:lnSpc>
            </a:pPr>
            <a:r>
              <a:rPr lang="en-US" altLang="zh-CN" sz="2400" spc="290" dirty="0">
                <a:solidFill>
                  <a:srgbClr val="FEFE00"/>
                </a:solidFill>
                <a:latin typeface="Times New Roman"/>
                <a:ea typeface="Times New Roman"/>
              </a:rPr>
              <a:t>j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112477" y="2635887"/>
            <a:ext cx="855248" cy="804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20000"/>
              </a:lnSpc>
            </a:pPr>
            <a:r>
              <a:rPr lang="en-US" altLang="zh-CN" sz="2400" spc="80" dirty="0">
                <a:solidFill>
                  <a:srgbClr val="FEFE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75" dirty="0">
                <a:solidFill>
                  <a:srgbClr val="FEFE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spc="215" dirty="0">
                <a:solidFill>
                  <a:srgbClr val="FEFE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1600" spc="55" dirty="0">
                <a:solidFill>
                  <a:srgbClr val="FEFE00"/>
                </a:solidFill>
                <a:latin typeface="Times New Roman"/>
                <a:ea typeface="Times New Roman"/>
              </a:rPr>
              <a:t>ij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97492" y="4842585"/>
            <a:ext cx="7734788" cy="1975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Node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2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Edge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pair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pair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342899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“sufficiently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close”</a:t>
            </a:r>
            <a:r>
              <a:rPr lang="en-US" altLang="zh-CN" sz="2400" spc="-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pixels)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edge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affinity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similarity</a:t>
            </a:r>
            <a:r>
              <a:rPr lang="en-US" altLang="zh-CN"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</a:p>
          <a:p>
            <a:pPr marL="0" indent="342899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3"/>
          <p:cNvSpPr/>
          <p:nvPr/>
        </p:nvSpPr>
        <p:spPr>
          <a:xfrm>
            <a:off x="3346450" y="2012950"/>
            <a:ext cx="857250" cy="1758950"/>
          </a:xfrm>
          <a:custGeom>
            <a:avLst/>
            <a:gdLst>
              <a:gd name="connsiteX0" fmla="*/ 21590 w 857250"/>
              <a:gd name="connsiteY0" fmla="*/ 1769617 h 1758950"/>
              <a:gd name="connsiteX1" fmla="*/ 859790 w 857250"/>
              <a:gd name="connsiteY1" fmla="*/ 17017 h 1758950"/>
              <a:gd name="connsiteX2" fmla="*/ 852170 w 857250"/>
              <a:gd name="connsiteY2" fmla="*/ 12446 h 1758950"/>
              <a:gd name="connsiteX3" fmla="*/ 13970 w 857250"/>
              <a:gd name="connsiteY3" fmla="*/ 1765046 h 1758950"/>
              <a:gd name="connsiteX4" fmla="*/ 21590 w 857250"/>
              <a:gd name="connsiteY4" fmla="*/ 1769617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1758950">
                <a:moveTo>
                  <a:pt x="21590" y="1769617"/>
                </a:moveTo>
                <a:lnTo>
                  <a:pt x="859790" y="17017"/>
                </a:lnTo>
                <a:lnTo>
                  <a:pt x="852170" y="12446"/>
                </a:lnTo>
                <a:lnTo>
                  <a:pt x="13970" y="1765046"/>
                </a:lnTo>
                <a:lnTo>
                  <a:pt x="21590" y="176961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4"/>
          <p:cNvSpPr/>
          <p:nvPr/>
        </p:nvSpPr>
        <p:spPr>
          <a:xfrm>
            <a:off x="3346450" y="2012950"/>
            <a:ext cx="857250" cy="844550"/>
          </a:xfrm>
          <a:custGeom>
            <a:avLst/>
            <a:gdLst>
              <a:gd name="connsiteX0" fmla="*/ 21590 w 857250"/>
              <a:gd name="connsiteY0" fmla="*/ 856742 h 844550"/>
              <a:gd name="connsiteX1" fmla="*/ 859790 w 857250"/>
              <a:gd name="connsiteY1" fmla="*/ 18542 h 844550"/>
              <a:gd name="connsiteX2" fmla="*/ 852170 w 857250"/>
              <a:gd name="connsiteY2" fmla="*/ 10922 h 844550"/>
              <a:gd name="connsiteX3" fmla="*/ 13970 w 857250"/>
              <a:gd name="connsiteY3" fmla="*/ 849122 h 844550"/>
              <a:gd name="connsiteX4" fmla="*/ 21590 w 857250"/>
              <a:gd name="connsiteY4" fmla="*/ 856742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844550">
                <a:moveTo>
                  <a:pt x="21590" y="856742"/>
                </a:moveTo>
                <a:lnTo>
                  <a:pt x="859790" y="18542"/>
                </a:lnTo>
                <a:lnTo>
                  <a:pt x="852170" y="10922"/>
                </a:lnTo>
                <a:lnTo>
                  <a:pt x="13970" y="849122"/>
                </a:lnTo>
                <a:lnTo>
                  <a:pt x="21590" y="85674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3359150" y="2851150"/>
            <a:ext cx="844550" cy="19050"/>
          </a:xfrm>
          <a:custGeom>
            <a:avLst/>
            <a:gdLst>
              <a:gd name="connsiteX0" fmla="*/ 4317 w 844550"/>
              <a:gd name="connsiteY0" fmla="*/ 14732 h 19050"/>
              <a:gd name="connsiteX1" fmla="*/ 842517 w 844550"/>
              <a:gd name="connsiteY1" fmla="*/ 1473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4550" h="19050">
                <a:moveTo>
                  <a:pt x="4317" y="14732"/>
                </a:moveTo>
                <a:lnTo>
                  <a:pt x="842517" y="14732"/>
                </a:lnTo>
              </a:path>
            </a:pathLst>
          </a:custGeom>
          <a:ln w="106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79" y="1935480"/>
            <a:ext cx="175260" cy="185166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35480"/>
            <a:ext cx="167640" cy="1851660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80" y="1935480"/>
            <a:ext cx="160020" cy="1851660"/>
          </a:xfrm>
          <a:prstGeom prst="rect">
            <a:avLst/>
          </a:prstGeom>
        </p:spPr>
      </p:pic>
      <p:sp>
        <p:nvSpPr>
          <p:cNvPr id="2" name="Freeform 109"/>
          <p:cNvSpPr/>
          <p:nvPr/>
        </p:nvSpPr>
        <p:spPr>
          <a:xfrm>
            <a:off x="2520950" y="2012950"/>
            <a:ext cx="844550" cy="19050"/>
          </a:xfrm>
          <a:custGeom>
            <a:avLst/>
            <a:gdLst>
              <a:gd name="connsiteX0" fmla="*/ 4318 w 844550"/>
              <a:gd name="connsiteY0" fmla="*/ 14732 h 19050"/>
              <a:gd name="connsiteX1" fmla="*/ 842517 w 844550"/>
              <a:gd name="connsiteY1" fmla="*/ 1473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4550" h="19050">
                <a:moveTo>
                  <a:pt x="4318" y="14732"/>
                </a:moveTo>
                <a:lnTo>
                  <a:pt x="842517" y="14732"/>
                </a:lnTo>
              </a:path>
            </a:pathLst>
          </a:custGeom>
          <a:ln w="106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10"/>
          <p:cNvSpPr/>
          <p:nvPr/>
        </p:nvSpPr>
        <p:spPr>
          <a:xfrm>
            <a:off x="2508250" y="2012950"/>
            <a:ext cx="857250" cy="1682750"/>
          </a:xfrm>
          <a:custGeom>
            <a:avLst/>
            <a:gdLst>
              <a:gd name="connsiteX0" fmla="*/ 852170 w 857250"/>
              <a:gd name="connsiteY0" fmla="*/ 12446 h 1682750"/>
              <a:gd name="connsiteX1" fmla="*/ 13970 w 857250"/>
              <a:gd name="connsiteY1" fmla="*/ 1688846 h 1682750"/>
              <a:gd name="connsiteX2" fmla="*/ 21590 w 857250"/>
              <a:gd name="connsiteY2" fmla="*/ 1693417 h 1682750"/>
              <a:gd name="connsiteX3" fmla="*/ 859790 w 857250"/>
              <a:gd name="connsiteY3" fmla="*/ 17017 h 1682750"/>
              <a:gd name="connsiteX4" fmla="*/ 852170 w 857250"/>
              <a:gd name="connsiteY4" fmla="*/ 12446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1682750">
                <a:moveTo>
                  <a:pt x="852170" y="12446"/>
                </a:moveTo>
                <a:lnTo>
                  <a:pt x="13970" y="1688846"/>
                </a:lnTo>
                <a:lnTo>
                  <a:pt x="21590" y="1693417"/>
                </a:lnTo>
                <a:lnTo>
                  <a:pt x="859790" y="17017"/>
                </a:lnTo>
                <a:lnTo>
                  <a:pt x="852170" y="1244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1"/>
          <p:cNvSpPr/>
          <p:nvPr/>
        </p:nvSpPr>
        <p:spPr>
          <a:xfrm>
            <a:off x="2279650" y="2012950"/>
            <a:ext cx="247650" cy="1682750"/>
          </a:xfrm>
          <a:custGeom>
            <a:avLst/>
            <a:gdLst>
              <a:gd name="connsiteX0" fmla="*/ 250190 w 247650"/>
              <a:gd name="connsiteY0" fmla="*/ 1688846 h 1682750"/>
              <a:gd name="connsiteX1" fmla="*/ 207518 w 247650"/>
              <a:gd name="connsiteY1" fmla="*/ 1585214 h 1682750"/>
              <a:gd name="connsiteX2" fmla="*/ 187706 w 247650"/>
              <a:gd name="connsiteY2" fmla="*/ 1531874 h 1682750"/>
              <a:gd name="connsiteX3" fmla="*/ 166370 w 247650"/>
              <a:gd name="connsiteY3" fmla="*/ 1480058 h 1682750"/>
              <a:gd name="connsiteX4" fmla="*/ 146558 w 247650"/>
              <a:gd name="connsiteY4" fmla="*/ 1426718 h 1682750"/>
              <a:gd name="connsiteX5" fmla="*/ 128270 w 247650"/>
              <a:gd name="connsiteY5" fmla="*/ 1374902 h 1682750"/>
              <a:gd name="connsiteX6" fmla="*/ 109982 w 247650"/>
              <a:gd name="connsiteY6" fmla="*/ 1323086 h 1682750"/>
              <a:gd name="connsiteX7" fmla="*/ 93218 w 247650"/>
              <a:gd name="connsiteY7" fmla="*/ 1271270 h 1682750"/>
              <a:gd name="connsiteX8" fmla="*/ 77978 w 247650"/>
              <a:gd name="connsiteY8" fmla="*/ 1217930 h 1682750"/>
              <a:gd name="connsiteX9" fmla="*/ 64262 w 247650"/>
              <a:gd name="connsiteY9" fmla="*/ 1166114 h 1682750"/>
              <a:gd name="connsiteX10" fmla="*/ 52070 w 247650"/>
              <a:gd name="connsiteY10" fmla="*/ 1114298 h 1682750"/>
              <a:gd name="connsiteX11" fmla="*/ 41402 w 247650"/>
              <a:gd name="connsiteY11" fmla="*/ 1060958 h 1682750"/>
              <a:gd name="connsiteX12" fmla="*/ 33782 w 247650"/>
              <a:gd name="connsiteY12" fmla="*/ 1009142 h 1682750"/>
              <a:gd name="connsiteX13" fmla="*/ 30734 w 247650"/>
              <a:gd name="connsiteY13" fmla="*/ 983234 h 1682750"/>
              <a:gd name="connsiteX14" fmla="*/ 27686 w 247650"/>
              <a:gd name="connsiteY14" fmla="*/ 957326 h 1682750"/>
              <a:gd name="connsiteX15" fmla="*/ 26162 w 247650"/>
              <a:gd name="connsiteY15" fmla="*/ 931418 h 1682750"/>
              <a:gd name="connsiteX16" fmla="*/ 23114 w 247650"/>
              <a:gd name="connsiteY16" fmla="*/ 905510 h 1682750"/>
              <a:gd name="connsiteX17" fmla="*/ 23114 w 247650"/>
              <a:gd name="connsiteY17" fmla="*/ 879602 h 1682750"/>
              <a:gd name="connsiteX18" fmla="*/ 23114 w 247650"/>
              <a:gd name="connsiteY18" fmla="*/ 852170 h 1682750"/>
              <a:gd name="connsiteX19" fmla="*/ 23114 w 247650"/>
              <a:gd name="connsiteY19" fmla="*/ 826262 h 1682750"/>
              <a:gd name="connsiteX20" fmla="*/ 23114 w 247650"/>
              <a:gd name="connsiteY20" fmla="*/ 800354 h 1682750"/>
              <a:gd name="connsiteX21" fmla="*/ 26162 w 247650"/>
              <a:gd name="connsiteY21" fmla="*/ 774446 h 1682750"/>
              <a:gd name="connsiteX22" fmla="*/ 27686 w 247650"/>
              <a:gd name="connsiteY22" fmla="*/ 748538 h 1682750"/>
              <a:gd name="connsiteX23" fmla="*/ 30734 w 247650"/>
              <a:gd name="connsiteY23" fmla="*/ 722630 h 1682750"/>
              <a:gd name="connsiteX24" fmla="*/ 33782 w 247650"/>
              <a:gd name="connsiteY24" fmla="*/ 696722 h 1682750"/>
              <a:gd name="connsiteX25" fmla="*/ 41402 w 247650"/>
              <a:gd name="connsiteY25" fmla="*/ 643382 h 1682750"/>
              <a:gd name="connsiteX26" fmla="*/ 52070 w 247650"/>
              <a:gd name="connsiteY26" fmla="*/ 591566 h 1682750"/>
              <a:gd name="connsiteX27" fmla="*/ 64262 w 247650"/>
              <a:gd name="connsiteY27" fmla="*/ 539750 h 1682750"/>
              <a:gd name="connsiteX28" fmla="*/ 77978 w 247650"/>
              <a:gd name="connsiteY28" fmla="*/ 487934 h 1682750"/>
              <a:gd name="connsiteX29" fmla="*/ 93218 w 247650"/>
              <a:gd name="connsiteY29" fmla="*/ 434594 h 1682750"/>
              <a:gd name="connsiteX30" fmla="*/ 109982 w 247650"/>
              <a:gd name="connsiteY30" fmla="*/ 382778 h 1682750"/>
              <a:gd name="connsiteX31" fmla="*/ 128270 w 247650"/>
              <a:gd name="connsiteY31" fmla="*/ 330962 h 1682750"/>
              <a:gd name="connsiteX32" fmla="*/ 146558 w 247650"/>
              <a:gd name="connsiteY32" fmla="*/ 277622 h 1682750"/>
              <a:gd name="connsiteX33" fmla="*/ 166370 w 247650"/>
              <a:gd name="connsiteY33" fmla="*/ 225806 h 1682750"/>
              <a:gd name="connsiteX34" fmla="*/ 187706 w 247650"/>
              <a:gd name="connsiteY34" fmla="*/ 173990 h 1682750"/>
              <a:gd name="connsiteX35" fmla="*/ 207518 w 247650"/>
              <a:gd name="connsiteY35" fmla="*/ 120650 h 1682750"/>
              <a:gd name="connsiteX36" fmla="*/ 250190 w 247650"/>
              <a:gd name="connsiteY36" fmla="*/ 17018 h 1682750"/>
              <a:gd name="connsiteX37" fmla="*/ 242570 w 247650"/>
              <a:gd name="connsiteY37" fmla="*/ 12446 h 1682750"/>
              <a:gd name="connsiteX38" fmla="*/ 199898 w 247650"/>
              <a:gd name="connsiteY38" fmla="*/ 117602 h 1682750"/>
              <a:gd name="connsiteX39" fmla="*/ 178562 w 247650"/>
              <a:gd name="connsiteY39" fmla="*/ 169418 h 1682750"/>
              <a:gd name="connsiteX40" fmla="*/ 157226 w 247650"/>
              <a:gd name="connsiteY40" fmla="*/ 222758 h 1682750"/>
              <a:gd name="connsiteX41" fmla="*/ 138938 w 247650"/>
              <a:gd name="connsiteY41" fmla="*/ 274574 h 1682750"/>
              <a:gd name="connsiteX42" fmla="*/ 119126 w 247650"/>
              <a:gd name="connsiteY42" fmla="*/ 327914 h 1682750"/>
              <a:gd name="connsiteX43" fmla="*/ 100838 w 247650"/>
              <a:gd name="connsiteY43" fmla="*/ 379730 h 1682750"/>
              <a:gd name="connsiteX44" fmla="*/ 84074 w 247650"/>
              <a:gd name="connsiteY44" fmla="*/ 433070 h 1682750"/>
              <a:gd name="connsiteX45" fmla="*/ 68834 w 247650"/>
              <a:gd name="connsiteY45" fmla="*/ 484886 h 1682750"/>
              <a:gd name="connsiteX46" fmla="*/ 55118 w 247650"/>
              <a:gd name="connsiteY46" fmla="*/ 538226 h 1682750"/>
              <a:gd name="connsiteX47" fmla="*/ 42926 w 247650"/>
              <a:gd name="connsiteY47" fmla="*/ 590042 h 1682750"/>
              <a:gd name="connsiteX48" fmla="*/ 32258 w 247650"/>
              <a:gd name="connsiteY48" fmla="*/ 641858 h 1682750"/>
              <a:gd name="connsiteX49" fmla="*/ 24638 w 247650"/>
              <a:gd name="connsiteY49" fmla="*/ 695198 h 1682750"/>
              <a:gd name="connsiteX50" fmla="*/ 21590 w 247650"/>
              <a:gd name="connsiteY50" fmla="*/ 721106 h 1682750"/>
              <a:gd name="connsiteX51" fmla="*/ 18542 w 247650"/>
              <a:gd name="connsiteY51" fmla="*/ 747014 h 1682750"/>
              <a:gd name="connsiteX52" fmla="*/ 15494 w 247650"/>
              <a:gd name="connsiteY52" fmla="*/ 774446 h 1682750"/>
              <a:gd name="connsiteX53" fmla="*/ 13970 w 247650"/>
              <a:gd name="connsiteY53" fmla="*/ 800354 h 1682750"/>
              <a:gd name="connsiteX54" fmla="*/ 13970 w 247650"/>
              <a:gd name="connsiteY54" fmla="*/ 826262 h 1682750"/>
              <a:gd name="connsiteX55" fmla="*/ 12446 w 247650"/>
              <a:gd name="connsiteY55" fmla="*/ 853694 h 1682750"/>
              <a:gd name="connsiteX56" fmla="*/ 13970 w 247650"/>
              <a:gd name="connsiteY56" fmla="*/ 879602 h 1682750"/>
              <a:gd name="connsiteX57" fmla="*/ 13970 w 247650"/>
              <a:gd name="connsiteY57" fmla="*/ 905510 h 1682750"/>
              <a:gd name="connsiteX58" fmla="*/ 15494 w 247650"/>
              <a:gd name="connsiteY58" fmla="*/ 931418 h 1682750"/>
              <a:gd name="connsiteX59" fmla="*/ 18542 w 247650"/>
              <a:gd name="connsiteY59" fmla="*/ 958850 h 1682750"/>
              <a:gd name="connsiteX60" fmla="*/ 21590 w 247650"/>
              <a:gd name="connsiteY60" fmla="*/ 984758 h 1682750"/>
              <a:gd name="connsiteX61" fmla="*/ 24638 w 247650"/>
              <a:gd name="connsiteY61" fmla="*/ 1010666 h 1682750"/>
              <a:gd name="connsiteX62" fmla="*/ 32258 w 247650"/>
              <a:gd name="connsiteY62" fmla="*/ 1064006 h 1682750"/>
              <a:gd name="connsiteX63" fmla="*/ 42926 w 247650"/>
              <a:gd name="connsiteY63" fmla="*/ 1115822 h 1682750"/>
              <a:gd name="connsiteX64" fmla="*/ 55118 w 247650"/>
              <a:gd name="connsiteY64" fmla="*/ 1169162 h 1682750"/>
              <a:gd name="connsiteX65" fmla="*/ 68834 w 247650"/>
              <a:gd name="connsiteY65" fmla="*/ 1220978 h 1682750"/>
              <a:gd name="connsiteX66" fmla="*/ 84074 w 247650"/>
              <a:gd name="connsiteY66" fmla="*/ 1272794 h 1682750"/>
              <a:gd name="connsiteX67" fmla="*/ 100838 w 247650"/>
              <a:gd name="connsiteY67" fmla="*/ 1326134 h 1682750"/>
              <a:gd name="connsiteX68" fmla="*/ 119126 w 247650"/>
              <a:gd name="connsiteY68" fmla="*/ 1377950 h 1682750"/>
              <a:gd name="connsiteX69" fmla="*/ 138938 w 247650"/>
              <a:gd name="connsiteY69" fmla="*/ 1431290 h 1682750"/>
              <a:gd name="connsiteX70" fmla="*/ 157226 w 247650"/>
              <a:gd name="connsiteY70" fmla="*/ 1483106 h 1682750"/>
              <a:gd name="connsiteX71" fmla="*/ 178562 w 247650"/>
              <a:gd name="connsiteY71" fmla="*/ 1534922 h 1682750"/>
              <a:gd name="connsiteX72" fmla="*/ 199898 w 247650"/>
              <a:gd name="connsiteY72" fmla="*/ 1588262 h 1682750"/>
              <a:gd name="connsiteX73" fmla="*/ 242570 w 247650"/>
              <a:gd name="connsiteY73" fmla="*/ 1693418 h 1682750"/>
              <a:gd name="connsiteX74" fmla="*/ 250190 w 247650"/>
              <a:gd name="connsiteY74" fmla="*/ 1688846 h 16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47650" h="1682750">
                <a:moveTo>
                  <a:pt x="250190" y="1688846"/>
                </a:moveTo>
                <a:lnTo>
                  <a:pt x="207518" y="1585214"/>
                </a:lnTo>
                <a:lnTo>
                  <a:pt x="187706" y="1531874"/>
                </a:lnTo>
                <a:lnTo>
                  <a:pt x="166370" y="1480058"/>
                </a:lnTo>
                <a:lnTo>
                  <a:pt x="146558" y="1426718"/>
                </a:lnTo>
                <a:lnTo>
                  <a:pt x="128270" y="1374902"/>
                </a:lnTo>
                <a:lnTo>
                  <a:pt x="109982" y="1323086"/>
                </a:lnTo>
                <a:lnTo>
                  <a:pt x="93218" y="1271270"/>
                </a:lnTo>
                <a:lnTo>
                  <a:pt x="77978" y="1217930"/>
                </a:lnTo>
                <a:lnTo>
                  <a:pt x="64262" y="1166114"/>
                </a:lnTo>
                <a:lnTo>
                  <a:pt x="52070" y="1114298"/>
                </a:lnTo>
                <a:lnTo>
                  <a:pt x="41402" y="1060958"/>
                </a:lnTo>
                <a:lnTo>
                  <a:pt x="33782" y="1009142"/>
                </a:lnTo>
                <a:lnTo>
                  <a:pt x="30734" y="983234"/>
                </a:lnTo>
                <a:lnTo>
                  <a:pt x="27686" y="957326"/>
                </a:lnTo>
                <a:lnTo>
                  <a:pt x="26162" y="931418"/>
                </a:lnTo>
                <a:lnTo>
                  <a:pt x="23114" y="905510"/>
                </a:lnTo>
                <a:lnTo>
                  <a:pt x="23114" y="879602"/>
                </a:lnTo>
                <a:lnTo>
                  <a:pt x="23114" y="852170"/>
                </a:lnTo>
                <a:lnTo>
                  <a:pt x="23114" y="826262"/>
                </a:lnTo>
                <a:lnTo>
                  <a:pt x="23114" y="800354"/>
                </a:lnTo>
                <a:lnTo>
                  <a:pt x="26162" y="774446"/>
                </a:lnTo>
                <a:lnTo>
                  <a:pt x="27686" y="748538"/>
                </a:lnTo>
                <a:lnTo>
                  <a:pt x="30734" y="722630"/>
                </a:lnTo>
                <a:lnTo>
                  <a:pt x="33782" y="696722"/>
                </a:lnTo>
                <a:lnTo>
                  <a:pt x="41402" y="643382"/>
                </a:lnTo>
                <a:lnTo>
                  <a:pt x="52070" y="591566"/>
                </a:lnTo>
                <a:lnTo>
                  <a:pt x="64262" y="539750"/>
                </a:lnTo>
                <a:lnTo>
                  <a:pt x="77978" y="487934"/>
                </a:lnTo>
                <a:lnTo>
                  <a:pt x="93218" y="434594"/>
                </a:lnTo>
                <a:lnTo>
                  <a:pt x="109982" y="382778"/>
                </a:lnTo>
                <a:lnTo>
                  <a:pt x="128270" y="330962"/>
                </a:lnTo>
                <a:lnTo>
                  <a:pt x="146558" y="277622"/>
                </a:lnTo>
                <a:lnTo>
                  <a:pt x="166370" y="225806"/>
                </a:lnTo>
                <a:lnTo>
                  <a:pt x="187706" y="173990"/>
                </a:lnTo>
                <a:lnTo>
                  <a:pt x="207518" y="120650"/>
                </a:lnTo>
                <a:lnTo>
                  <a:pt x="250190" y="17018"/>
                </a:lnTo>
                <a:lnTo>
                  <a:pt x="242570" y="12446"/>
                </a:lnTo>
                <a:lnTo>
                  <a:pt x="199898" y="117602"/>
                </a:lnTo>
                <a:lnTo>
                  <a:pt x="178562" y="169418"/>
                </a:lnTo>
                <a:lnTo>
                  <a:pt x="157226" y="222758"/>
                </a:lnTo>
                <a:lnTo>
                  <a:pt x="138938" y="274574"/>
                </a:lnTo>
                <a:lnTo>
                  <a:pt x="119126" y="327914"/>
                </a:lnTo>
                <a:lnTo>
                  <a:pt x="100838" y="379730"/>
                </a:lnTo>
                <a:lnTo>
                  <a:pt x="84074" y="433070"/>
                </a:lnTo>
                <a:lnTo>
                  <a:pt x="68834" y="484886"/>
                </a:lnTo>
                <a:lnTo>
                  <a:pt x="55118" y="538226"/>
                </a:lnTo>
                <a:lnTo>
                  <a:pt x="42926" y="590042"/>
                </a:lnTo>
                <a:lnTo>
                  <a:pt x="32258" y="641858"/>
                </a:lnTo>
                <a:lnTo>
                  <a:pt x="24638" y="695198"/>
                </a:lnTo>
                <a:lnTo>
                  <a:pt x="21590" y="721106"/>
                </a:lnTo>
                <a:lnTo>
                  <a:pt x="18542" y="747014"/>
                </a:lnTo>
                <a:lnTo>
                  <a:pt x="15494" y="774446"/>
                </a:lnTo>
                <a:lnTo>
                  <a:pt x="13970" y="800354"/>
                </a:lnTo>
                <a:lnTo>
                  <a:pt x="13970" y="826262"/>
                </a:lnTo>
                <a:lnTo>
                  <a:pt x="12446" y="853694"/>
                </a:lnTo>
                <a:lnTo>
                  <a:pt x="13970" y="879602"/>
                </a:lnTo>
                <a:lnTo>
                  <a:pt x="13970" y="905510"/>
                </a:lnTo>
                <a:lnTo>
                  <a:pt x="15494" y="931418"/>
                </a:lnTo>
                <a:lnTo>
                  <a:pt x="18542" y="958850"/>
                </a:lnTo>
                <a:lnTo>
                  <a:pt x="21590" y="984758"/>
                </a:lnTo>
                <a:lnTo>
                  <a:pt x="24638" y="1010666"/>
                </a:lnTo>
                <a:lnTo>
                  <a:pt x="32258" y="1064006"/>
                </a:lnTo>
                <a:lnTo>
                  <a:pt x="42926" y="1115822"/>
                </a:lnTo>
                <a:lnTo>
                  <a:pt x="55118" y="1169162"/>
                </a:lnTo>
                <a:lnTo>
                  <a:pt x="68834" y="1220978"/>
                </a:lnTo>
                <a:lnTo>
                  <a:pt x="84074" y="1272794"/>
                </a:lnTo>
                <a:lnTo>
                  <a:pt x="100838" y="1326134"/>
                </a:lnTo>
                <a:lnTo>
                  <a:pt x="119126" y="1377950"/>
                </a:lnTo>
                <a:lnTo>
                  <a:pt x="138938" y="1431290"/>
                </a:lnTo>
                <a:lnTo>
                  <a:pt x="157226" y="1483106"/>
                </a:lnTo>
                <a:lnTo>
                  <a:pt x="178562" y="1534922"/>
                </a:lnTo>
                <a:lnTo>
                  <a:pt x="199898" y="1588262"/>
                </a:lnTo>
                <a:lnTo>
                  <a:pt x="242570" y="1693418"/>
                </a:lnTo>
                <a:lnTo>
                  <a:pt x="250190" y="168884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2"/>
          <p:cNvSpPr/>
          <p:nvPr/>
        </p:nvSpPr>
        <p:spPr>
          <a:xfrm>
            <a:off x="2508250" y="2012950"/>
            <a:ext cx="857250" cy="844550"/>
          </a:xfrm>
          <a:custGeom>
            <a:avLst/>
            <a:gdLst>
              <a:gd name="connsiteX0" fmla="*/ 21590 w 857250"/>
              <a:gd name="connsiteY0" fmla="*/ 856742 h 844550"/>
              <a:gd name="connsiteX1" fmla="*/ 859790 w 857250"/>
              <a:gd name="connsiteY1" fmla="*/ 18542 h 844550"/>
              <a:gd name="connsiteX2" fmla="*/ 852170 w 857250"/>
              <a:gd name="connsiteY2" fmla="*/ 10922 h 844550"/>
              <a:gd name="connsiteX3" fmla="*/ 13970 w 857250"/>
              <a:gd name="connsiteY3" fmla="*/ 849122 h 844550"/>
              <a:gd name="connsiteX4" fmla="*/ 21590 w 857250"/>
              <a:gd name="connsiteY4" fmla="*/ 856742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844550">
                <a:moveTo>
                  <a:pt x="21590" y="856742"/>
                </a:moveTo>
                <a:lnTo>
                  <a:pt x="859790" y="18542"/>
                </a:lnTo>
                <a:lnTo>
                  <a:pt x="852170" y="10922"/>
                </a:lnTo>
                <a:lnTo>
                  <a:pt x="13970" y="849122"/>
                </a:lnTo>
                <a:lnTo>
                  <a:pt x="21590" y="85674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3"/>
          <p:cNvSpPr/>
          <p:nvPr/>
        </p:nvSpPr>
        <p:spPr>
          <a:xfrm>
            <a:off x="3346450" y="2851150"/>
            <a:ext cx="857250" cy="844550"/>
          </a:xfrm>
          <a:custGeom>
            <a:avLst/>
            <a:gdLst>
              <a:gd name="connsiteX0" fmla="*/ 21590 w 857250"/>
              <a:gd name="connsiteY0" fmla="*/ 856742 h 844550"/>
              <a:gd name="connsiteX1" fmla="*/ 859790 w 857250"/>
              <a:gd name="connsiteY1" fmla="*/ 18542 h 844550"/>
              <a:gd name="connsiteX2" fmla="*/ 852170 w 857250"/>
              <a:gd name="connsiteY2" fmla="*/ 10922 h 844550"/>
              <a:gd name="connsiteX3" fmla="*/ 13970 w 857250"/>
              <a:gd name="connsiteY3" fmla="*/ 849122 h 844550"/>
              <a:gd name="connsiteX4" fmla="*/ 21590 w 857250"/>
              <a:gd name="connsiteY4" fmla="*/ 856742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844550">
                <a:moveTo>
                  <a:pt x="21590" y="856742"/>
                </a:moveTo>
                <a:lnTo>
                  <a:pt x="859790" y="18542"/>
                </a:lnTo>
                <a:lnTo>
                  <a:pt x="852170" y="10922"/>
                </a:lnTo>
                <a:lnTo>
                  <a:pt x="13970" y="849122"/>
                </a:lnTo>
                <a:lnTo>
                  <a:pt x="21590" y="85674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70660"/>
            <a:ext cx="2583180" cy="3383279"/>
          </a:xfrm>
          <a:prstGeom prst="rect">
            <a:avLst/>
          </a:prstGeom>
        </p:spPr>
      </p:pic>
      <p:sp>
        <p:nvSpPr>
          <p:cNvPr id="116" name="TextBox 116"/>
          <p:cNvSpPr txBox="1"/>
          <p:nvPr/>
        </p:nvSpPr>
        <p:spPr>
          <a:xfrm>
            <a:off x="1845538" y="705264"/>
            <a:ext cx="7007840" cy="1897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00" spc="125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3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25" dirty="0">
                <a:solidFill>
                  <a:srgbClr val="000000"/>
                </a:solidFill>
                <a:latin typeface="Times New Roman"/>
                <a:ea typeface="Times New Roman"/>
              </a:rPr>
              <a:t>graph</a:t>
            </a:r>
            <a:r>
              <a:rPr lang="en-US" altLang="zh-CN" sz="36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10" dirty="0">
                <a:solidFill>
                  <a:srgbClr val="000000"/>
                </a:solidFill>
                <a:latin typeface="Times New Roman"/>
                <a:ea typeface="Times New Roman"/>
              </a:rPr>
              <a:t>partitioning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0"/>
              </a:lnSpc>
            </a:pPr>
            <a:endParaRPr lang="en-US" dirty="0"/>
          </a:p>
          <a:p>
            <a:pPr marL="0" indent="6028936">
              <a:lnSpc>
                <a:spcPct val="115833"/>
              </a:lnSpc>
            </a:pPr>
            <a:r>
              <a:rPr lang="en-US" altLang="zh-CN" sz="2400" spc="290" dirty="0">
                <a:solidFill>
                  <a:srgbClr val="FEFE00"/>
                </a:solidFill>
                <a:latin typeface="Times New Roman"/>
                <a:ea typeface="Times New Roman"/>
              </a:rPr>
              <a:t>j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7112477" y="2635887"/>
            <a:ext cx="855248" cy="804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20000"/>
              </a:lnSpc>
            </a:pPr>
            <a:r>
              <a:rPr lang="en-US" altLang="zh-CN" sz="2400" spc="80" dirty="0">
                <a:solidFill>
                  <a:srgbClr val="FEFE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00" spc="75" dirty="0">
                <a:solidFill>
                  <a:srgbClr val="FEFE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spc="215" dirty="0">
                <a:solidFill>
                  <a:srgbClr val="FEFE00"/>
                </a:solidFill>
                <a:latin typeface="Times New Roman"/>
                <a:ea typeface="Times New Roman"/>
              </a:rPr>
              <a:t>w</a:t>
            </a:r>
            <a:r>
              <a:rPr lang="en-US" altLang="zh-CN" sz="1600" spc="55" dirty="0">
                <a:solidFill>
                  <a:srgbClr val="FEFE00"/>
                </a:solidFill>
                <a:latin typeface="Times New Roman"/>
                <a:ea typeface="Times New Roman"/>
              </a:rPr>
              <a:t>ij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2388089" y="3833831"/>
            <a:ext cx="216981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60701" algn="l"/>
                <a:tab pos="1822699" algn="l"/>
              </a:tabLst>
            </a:pPr>
            <a:r>
              <a:rPr lang="en-US" altLang="zh-CN" sz="2400" spc="-134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2400" spc="-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2400" spc="89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511792" y="4958903"/>
            <a:ext cx="6246255" cy="191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Break graph into segments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45719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Delete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links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cross</a:t>
            </a:r>
            <a:r>
              <a:rPr lang="en-US" altLang="zh-CN" sz="22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segments</a:t>
            </a:r>
          </a:p>
          <a:p>
            <a:pPr>
              <a:lnSpc>
                <a:spcPts val="525"/>
              </a:lnSpc>
            </a:pPr>
            <a:endParaRPr lang="en-US" dirty="0"/>
          </a:p>
          <a:p>
            <a:pPr marL="0" indent="45719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Easiest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break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links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low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affinity</a:t>
            </a:r>
          </a:p>
          <a:p>
            <a:pPr>
              <a:lnSpc>
                <a:spcPts val="480"/>
              </a:lnSpc>
            </a:pPr>
            <a:endParaRPr lang="en-US" dirty="0"/>
          </a:p>
          <a:p>
            <a:pPr marL="0" indent="914360">
              <a:lnSpc>
                <a:spcPct val="10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/>
                <a:ea typeface="宋体"/>
              </a:rPr>
              <a:t></a:t>
            </a:r>
            <a:r>
              <a:rPr lang="zh-CN" altLang="en-US" sz="2000" spc="-170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0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same</a:t>
            </a:r>
            <a:r>
              <a:rPr lang="en-US" altLang="zh-CN" sz="2000" spc="-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segments.</a:t>
            </a:r>
          </a:p>
          <a:p>
            <a:pPr>
              <a:lnSpc>
                <a:spcPts val="475"/>
              </a:lnSpc>
            </a:pPr>
            <a:endParaRPr lang="en-US" dirty="0"/>
          </a:p>
          <a:p>
            <a:pPr marL="0" indent="914360">
              <a:lnSpc>
                <a:spcPct val="10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/>
                <a:ea typeface="宋体"/>
              </a:rPr>
              <a:t></a:t>
            </a:r>
            <a:r>
              <a:rPr lang="zh-CN" altLang="en-US" sz="2000" spc="-209" dirty="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Dissimilar</a:t>
            </a:r>
            <a:r>
              <a:rPr lang="en-US" altLang="zh-CN" sz="20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0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20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0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0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different</a:t>
            </a:r>
            <a:r>
              <a:rPr lang="en-US" altLang="zh-CN" sz="2000" spc="-1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segments.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120"/>
          <p:cNvSpPr/>
          <p:nvPr/>
        </p:nvSpPr>
        <p:spPr>
          <a:xfrm>
            <a:off x="5010150" y="4692650"/>
            <a:ext cx="527050" cy="6350"/>
          </a:xfrm>
          <a:custGeom>
            <a:avLst/>
            <a:gdLst>
              <a:gd name="connsiteX0" fmla="*/ 17716 w 527050"/>
              <a:gd name="connsiteY0" fmla="*/ 13461 h 6350"/>
              <a:gd name="connsiteX1" fmla="*/ 538448 w 527050"/>
              <a:gd name="connsiteY1" fmla="*/ 13461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6350">
                <a:moveTo>
                  <a:pt x="17716" y="13461"/>
                </a:moveTo>
                <a:lnTo>
                  <a:pt x="538448" y="13461"/>
                </a:lnTo>
              </a:path>
            </a:pathLst>
          </a:custGeom>
          <a:ln w="1240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1"/>
          <p:cNvSpPr txBox="1"/>
          <p:nvPr/>
        </p:nvSpPr>
        <p:spPr>
          <a:xfrm>
            <a:off x="1403594" y="676237"/>
            <a:ext cx="7577814" cy="34028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14191">
              <a:lnSpc>
                <a:spcPct val="100000"/>
              </a:lnSpc>
            </a:pP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Measuring</a:t>
            </a:r>
            <a:r>
              <a:rPr lang="en-US" altLang="zh-CN" sz="4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00" dirty="0">
                <a:solidFill>
                  <a:srgbClr val="000000"/>
                </a:solidFill>
                <a:latin typeface="Times New Roman"/>
                <a:ea typeface="Times New Roman"/>
              </a:rPr>
              <a:t>affinity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4"/>
              </a:lnSpc>
            </a:pPr>
            <a:endParaRPr lang="en-US" dirty="0"/>
          </a:p>
          <a:p>
            <a:pPr marL="342899" indent="-342899" hangingPunct="0">
              <a:lnSpc>
                <a:spcPct val="995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Suppose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represent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vector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24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define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appropriate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24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epresentation</a:t>
            </a:r>
          </a:p>
          <a:p>
            <a:pPr>
              <a:lnSpc>
                <a:spcPts val="60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convert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24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</a:p>
          <a:p>
            <a:pPr marL="0" indent="342899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vectors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affinity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generalized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746493" y="4079041"/>
            <a:ext cx="2168493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Gaussian</a:t>
            </a:r>
            <a:r>
              <a:rPr lang="en-US" altLang="zh-CN"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kernel: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4232147" y="4221115"/>
            <a:ext cx="555303" cy="980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28244">
              <a:lnSpc>
                <a:spcPct val="100000"/>
              </a:lnSpc>
            </a:pPr>
            <a:r>
              <a:rPr lang="zh-CN" altLang="en-US" sz="2350" spc="-1490" dirty="0">
                <a:solidFill>
                  <a:srgbClr val="000000"/>
                </a:solidFill>
                <a:latin typeface="宋体"/>
                <a:ea typeface="宋体"/>
              </a:rPr>
              <a:t></a:t>
            </a:r>
          </a:p>
          <a:p>
            <a:pPr marL="0">
              <a:lnSpc>
                <a:spcPct val="73750"/>
              </a:lnSpc>
            </a:pPr>
            <a:r>
              <a:rPr lang="en-US" altLang="zh-CN" sz="2350" spc="-295" dirty="0">
                <a:solidFill>
                  <a:srgbClr val="000000"/>
                </a:solidFill>
                <a:latin typeface="Times New Roman"/>
                <a:ea typeface="Times New Roman"/>
              </a:rPr>
              <a:t>exp</a:t>
            </a:r>
            <a:r>
              <a:rPr lang="zh-CN" altLang="en-US" sz="2350" spc="-630" dirty="0">
                <a:solidFill>
                  <a:srgbClr val="000000"/>
                </a:solidFill>
                <a:latin typeface="宋体"/>
                <a:ea typeface="宋体"/>
              </a:rPr>
              <a:t></a:t>
            </a:r>
          </a:p>
          <a:p>
            <a:pPr marL="0" indent="428244">
              <a:lnSpc>
                <a:spcPct val="100000"/>
              </a:lnSpc>
            </a:pPr>
            <a:r>
              <a:rPr lang="zh-CN" altLang="en-US" sz="2350" spc="-1490" dirty="0">
                <a:solidFill>
                  <a:srgbClr val="000000"/>
                </a:solidFill>
                <a:latin typeface="宋体"/>
                <a:ea typeface="宋体"/>
              </a:rPr>
              <a:t>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4809744" y="4481212"/>
            <a:ext cx="176237" cy="364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</a:pPr>
            <a:r>
              <a:rPr lang="zh-CN" altLang="en-US" sz="2350" spc="-1075" dirty="0">
                <a:solidFill>
                  <a:srgbClr val="000000"/>
                </a:solidFill>
                <a:latin typeface="宋体"/>
                <a:ea typeface="宋体"/>
              </a:rPr>
              <a:t>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5047488" y="4313728"/>
            <a:ext cx="469941" cy="764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6115">
              <a:lnSpc>
                <a:spcPct val="100000"/>
              </a:lnSpc>
            </a:pPr>
            <a:r>
              <a:rPr lang="en-US" altLang="zh-CN" sz="2350" spc="-1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 marL="0">
              <a:lnSpc>
                <a:spcPct val="101666"/>
              </a:lnSpc>
              <a:spcBef>
                <a:spcPts val="329"/>
              </a:spcBef>
            </a:pPr>
            <a:r>
              <a:rPr lang="en-US" altLang="zh-CN" sz="2350" spc="-17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zh-CN" altLang="en-US" sz="2350" spc="-340" dirty="0">
                <a:solidFill>
                  <a:srgbClr val="000000"/>
                </a:solidFill>
                <a:latin typeface="宋体"/>
                <a:ea typeface="宋体"/>
              </a:rPr>
              <a:t></a:t>
            </a:r>
            <a:r>
              <a:rPr lang="en-US" altLang="zh-CN" sz="1350" spc="-1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5594603" y="4501180"/>
            <a:ext cx="443221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-15" dirty="0">
                <a:solidFill>
                  <a:srgbClr val="000000"/>
                </a:solidFill>
                <a:latin typeface="Times New Roman"/>
                <a:ea typeface="Times New Roman"/>
              </a:rPr>
              <a:t>di</a:t>
            </a:r>
            <a:r>
              <a:rPr lang="en-US" altLang="zh-CN" sz="2350" spc="-10" dirty="0">
                <a:solidFill>
                  <a:srgbClr val="000000"/>
                </a:solidFill>
                <a:latin typeface="Times New Roman"/>
                <a:ea typeface="Times New Roman"/>
              </a:rPr>
              <a:t>st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6041135" y="4515258"/>
            <a:ext cx="327692" cy="377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416"/>
              </a:lnSpc>
            </a:pPr>
            <a:r>
              <a:rPr lang="en-US" altLang="zh-CN" sz="2350" spc="3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350" spc="5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350" spc="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6391655" y="4501180"/>
            <a:ext cx="87193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-4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6502907" y="4501180"/>
            <a:ext cx="161687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-1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6699504" y="4693947"/>
            <a:ext cx="60992" cy="205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50" spc="-5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6789419" y="4501180"/>
            <a:ext cx="111928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-4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6903719" y="4485159"/>
            <a:ext cx="99609" cy="205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350" spc="-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7046976" y="4196509"/>
            <a:ext cx="127059" cy="1029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833"/>
              </a:lnSpc>
            </a:pPr>
            <a:r>
              <a:rPr lang="zh-CN" altLang="en-US" sz="2350" spc="-1500" dirty="0">
                <a:solidFill>
                  <a:srgbClr val="000000"/>
                </a:solidFill>
                <a:latin typeface="宋体"/>
                <a:ea typeface="宋体"/>
              </a:rPr>
              <a:t></a:t>
            </a:r>
            <a:r>
              <a:rPr lang="zh-CN" altLang="en-US" sz="2350" spc="-1519" dirty="0">
                <a:solidFill>
                  <a:srgbClr val="000000"/>
                </a:solidFill>
                <a:latin typeface="宋体"/>
                <a:ea typeface="宋体"/>
              </a:rPr>
              <a:t>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403594" y="5249481"/>
            <a:ext cx="4547584" cy="1203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Scale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affects</a:t>
            </a:r>
            <a:r>
              <a:rPr lang="en-US" altLang="zh-CN" sz="24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affinity</a:t>
            </a:r>
          </a:p>
          <a:p>
            <a:pPr marL="349003" hangingPunct="0">
              <a:lnSpc>
                <a:spcPct val="119583"/>
              </a:lnSpc>
              <a:spcBef>
                <a:spcPts val="259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Small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σ: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nearby</a:t>
            </a:r>
            <a:r>
              <a:rPr lang="en-US" altLang="zh-CN" sz="2200" spc="-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Large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σ: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far-away</a:t>
            </a:r>
            <a:r>
              <a:rPr lang="en-US" altLang="zh-CN" sz="2200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79" y="2362200"/>
            <a:ext cx="236220" cy="609600"/>
          </a:xfrm>
          <a:prstGeom prst="rect">
            <a:avLst/>
          </a:prstGeom>
        </p:spPr>
      </p:pic>
      <p:sp>
        <p:nvSpPr>
          <p:cNvPr id="2" name="Freeform 136"/>
          <p:cNvSpPr/>
          <p:nvPr/>
        </p:nvSpPr>
        <p:spPr>
          <a:xfrm>
            <a:off x="3689350" y="2457450"/>
            <a:ext cx="171450" cy="184150"/>
          </a:xfrm>
          <a:custGeom>
            <a:avLst/>
            <a:gdLst>
              <a:gd name="connsiteX0" fmla="*/ 26161 w 171450"/>
              <a:gd name="connsiteY0" fmla="*/ 17526 h 184150"/>
              <a:gd name="connsiteX1" fmla="*/ 172466 w 171450"/>
              <a:gd name="connsiteY1" fmla="*/ 176022 h 184150"/>
              <a:gd name="connsiteX2" fmla="*/ 163322 w 171450"/>
              <a:gd name="connsiteY2" fmla="*/ 185166 h 184150"/>
              <a:gd name="connsiteX3" fmla="*/ 17017 w 171450"/>
              <a:gd name="connsiteY3" fmla="*/ 26670 h 184150"/>
              <a:gd name="connsiteX4" fmla="*/ 26161 w 171450"/>
              <a:gd name="connsiteY4" fmla="*/ 17526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84150">
                <a:moveTo>
                  <a:pt x="26161" y="17526"/>
                </a:moveTo>
                <a:lnTo>
                  <a:pt x="172466" y="176022"/>
                </a:lnTo>
                <a:lnTo>
                  <a:pt x="163322" y="185166"/>
                </a:lnTo>
                <a:lnTo>
                  <a:pt x="17017" y="26670"/>
                </a:lnTo>
                <a:lnTo>
                  <a:pt x="26161" y="1752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7"/>
          <p:cNvSpPr/>
          <p:nvPr/>
        </p:nvSpPr>
        <p:spPr>
          <a:xfrm>
            <a:off x="3600450" y="2686050"/>
            <a:ext cx="260350" cy="222250"/>
          </a:xfrm>
          <a:custGeom>
            <a:avLst/>
            <a:gdLst>
              <a:gd name="connsiteX0" fmla="*/ 22098 w 260350"/>
              <a:gd name="connsiteY0" fmla="*/ 224790 h 222250"/>
              <a:gd name="connsiteX1" fmla="*/ 261366 w 260350"/>
              <a:gd name="connsiteY1" fmla="*/ 28194 h 222250"/>
              <a:gd name="connsiteX2" fmla="*/ 253746 w 260350"/>
              <a:gd name="connsiteY2" fmla="*/ 17526 h 222250"/>
              <a:gd name="connsiteX3" fmla="*/ 12953 w 260350"/>
              <a:gd name="connsiteY3" fmla="*/ 214122 h 222250"/>
              <a:gd name="connsiteX4" fmla="*/ 22098 w 260350"/>
              <a:gd name="connsiteY4" fmla="*/ 22479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222250">
                <a:moveTo>
                  <a:pt x="22098" y="224790"/>
                </a:moveTo>
                <a:lnTo>
                  <a:pt x="261366" y="28194"/>
                </a:lnTo>
                <a:lnTo>
                  <a:pt x="253746" y="17526"/>
                </a:lnTo>
                <a:lnTo>
                  <a:pt x="12953" y="214122"/>
                </a:lnTo>
                <a:lnTo>
                  <a:pt x="22098" y="22479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8"/>
          <p:cNvSpPr/>
          <p:nvPr/>
        </p:nvSpPr>
        <p:spPr>
          <a:xfrm>
            <a:off x="3587750" y="2914650"/>
            <a:ext cx="273050" cy="184150"/>
          </a:xfrm>
          <a:custGeom>
            <a:avLst/>
            <a:gdLst>
              <a:gd name="connsiteX0" fmla="*/ 18034 w 273050"/>
              <a:gd name="connsiteY0" fmla="*/ 17526 h 184150"/>
              <a:gd name="connsiteX1" fmla="*/ 274066 w 273050"/>
              <a:gd name="connsiteY1" fmla="*/ 174498 h 184150"/>
              <a:gd name="connsiteX2" fmla="*/ 267970 w 273050"/>
              <a:gd name="connsiteY2" fmla="*/ 185166 h 184150"/>
              <a:gd name="connsiteX3" fmla="*/ 11938 w 273050"/>
              <a:gd name="connsiteY3" fmla="*/ 28194 h 184150"/>
              <a:gd name="connsiteX4" fmla="*/ 18034 w 273050"/>
              <a:gd name="connsiteY4" fmla="*/ 17526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50" h="184150">
                <a:moveTo>
                  <a:pt x="18034" y="17526"/>
                </a:moveTo>
                <a:lnTo>
                  <a:pt x="274066" y="174498"/>
                </a:lnTo>
                <a:lnTo>
                  <a:pt x="267970" y="185166"/>
                </a:lnTo>
                <a:lnTo>
                  <a:pt x="11938" y="28194"/>
                </a:lnTo>
                <a:lnTo>
                  <a:pt x="18034" y="1752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9"/>
          <p:cNvSpPr/>
          <p:nvPr/>
        </p:nvSpPr>
        <p:spPr>
          <a:xfrm>
            <a:off x="3688841" y="2114041"/>
            <a:ext cx="273558" cy="298958"/>
          </a:xfrm>
          <a:custGeom>
            <a:avLst/>
            <a:gdLst>
              <a:gd name="connsiteX0" fmla="*/ 26670 w 273558"/>
              <a:gd name="connsiteY0" fmla="*/ 299974 h 298958"/>
              <a:gd name="connsiteX1" fmla="*/ 281178 w 273558"/>
              <a:gd name="connsiteY1" fmla="*/ 27178 h 298958"/>
              <a:gd name="connsiteX2" fmla="*/ 272034 w 273558"/>
              <a:gd name="connsiteY2" fmla="*/ 18034 h 298958"/>
              <a:gd name="connsiteX3" fmla="*/ 17526 w 273558"/>
              <a:gd name="connsiteY3" fmla="*/ 290830 h 298958"/>
              <a:gd name="connsiteX4" fmla="*/ 26670 w 273558"/>
              <a:gd name="connsiteY4" fmla="*/ 299974 h 29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58" h="298958">
                <a:moveTo>
                  <a:pt x="26670" y="299974"/>
                </a:moveTo>
                <a:lnTo>
                  <a:pt x="281178" y="27178"/>
                </a:lnTo>
                <a:lnTo>
                  <a:pt x="272034" y="18034"/>
                </a:lnTo>
                <a:lnTo>
                  <a:pt x="17526" y="290830"/>
                </a:lnTo>
                <a:lnTo>
                  <a:pt x="26670" y="29997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20" y="2019300"/>
            <a:ext cx="2598420" cy="1409700"/>
          </a:xfrm>
          <a:prstGeom prst="rect">
            <a:avLst/>
          </a:prstGeom>
        </p:spPr>
      </p:pic>
      <p:sp>
        <p:nvSpPr>
          <p:cNvPr id="3" name="TextBox 141"/>
          <p:cNvSpPr txBox="1"/>
          <p:nvPr/>
        </p:nvSpPr>
        <p:spPr>
          <a:xfrm>
            <a:off x="4108778" y="876461"/>
            <a:ext cx="2595228" cy="670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400" spc="265" dirty="0">
                <a:solidFill>
                  <a:srgbClr val="000000"/>
                </a:solidFill>
                <a:latin typeface="Times New Roman"/>
                <a:ea typeface="Times New Roman"/>
              </a:rPr>
              <a:t>Graph</a:t>
            </a:r>
            <a:r>
              <a:rPr lang="en-US" altLang="zh-CN" sz="4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215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3531086" y="2948872"/>
            <a:ext cx="3242708" cy="492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4583"/>
              </a:lnSpc>
              <a:tabLst>
                <a:tab pos="2895592" algn="l"/>
              </a:tabLst>
            </a:pPr>
            <a:r>
              <a:rPr lang="en-US" altLang="zh-CN" sz="2400" spc="-5" dirty="0">
                <a:solidFill>
                  <a:srgbClr val="BE4F4C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2400" spc="89" dirty="0">
                <a:solidFill>
                  <a:srgbClr val="ECEAE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549892" y="3797071"/>
            <a:ext cx="7279110" cy="1643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edges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whose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removal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makes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graph</a:t>
            </a:r>
            <a:r>
              <a:rPr lang="en-US" altLang="zh-CN" sz="2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disconnected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Cost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cut: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sum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weights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  <a:r>
              <a:rPr lang="en-US" altLang="zh-CN" sz="2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edges</a:t>
            </a:r>
          </a:p>
          <a:p>
            <a:pPr>
              <a:lnSpc>
                <a:spcPts val="575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graph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gives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-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segmentation.</a:t>
            </a:r>
          </a:p>
          <a:p>
            <a:pPr>
              <a:lnSpc>
                <a:spcPts val="505"/>
              </a:lnSpc>
            </a:pPr>
            <a:endParaRPr lang="en-US" dirty="0"/>
          </a:p>
          <a:p>
            <a:pPr marL="0" indent="45722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“good”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graph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2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one?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3528060"/>
            <a:ext cx="2232660" cy="2240280"/>
          </a:xfrm>
          <a:prstGeom prst="rect">
            <a:avLst/>
          </a:prstGeom>
        </p:spPr>
      </p:pic>
      <p:pic>
        <p:nvPicPr>
          <p:cNvPr id="146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3421379"/>
            <a:ext cx="6690359" cy="3246120"/>
          </a:xfrm>
          <a:prstGeom prst="rect">
            <a:avLst/>
          </a:prstGeom>
        </p:spPr>
      </p:pic>
      <p:sp>
        <p:nvSpPr>
          <p:cNvPr id="2" name="TextBox 146"/>
          <p:cNvSpPr txBox="1"/>
          <p:nvPr/>
        </p:nvSpPr>
        <p:spPr>
          <a:xfrm>
            <a:off x="3854270" y="676237"/>
            <a:ext cx="3102435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60" dirty="0">
                <a:solidFill>
                  <a:srgbClr val="000000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40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321292" y="2004887"/>
            <a:ext cx="23370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1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778491" y="2004933"/>
            <a:ext cx="7030369" cy="5061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95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24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finding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4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  <a:r>
              <a:rPr lang="en-US" altLang="zh-CN" sz="2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raph.</a:t>
            </a:r>
          </a:p>
          <a:p>
            <a:pPr>
              <a:lnSpc>
                <a:spcPts val="530"/>
              </a:lnSpc>
            </a:pPr>
            <a:endParaRPr lang="en-US" dirty="0"/>
          </a:p>
          <a:p>
            <a:pPr marL="0" indent="114369">
              <a:lnSpc>
                <a:spcPct val="100000"/>
              </a:lnSpc>
              <a:tabLst>
                <a:tab pos="570017" algn="l"/>
              </a:tabLst>
            </a:pPr>
            <a:r>
              <a:rPr lang="en-US" altLang="zh-CN" sz="2200" spc="120" dirty="0">
                <a:solidFill>
                  <a:srgbClr val="000000"/>
                </a:solidFill>
                <a:latin typeface="Times New Roman"/>
                <a:ea typeface="Times New Roman"/>
              </a:rPr>
              <a:t>–	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Efficient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algorithms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exist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doing</a:t>
            </a:r>
            <a:r>
              <a:rPr lang="en-US" altLang="zh-CN" sz="22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marL="0" indent="2366834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Minimum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cut</a:t>
            </a:r>
            <a:r>
              <a:rPr lang="en-US" altLang="zh-CN" sz="20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example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885950" y="7054850"/>
            <a:ext cx="4819650" cy="19050"/>
          </a:xfrm>
          <a:custGeom>
            <a:avLst/>
            <a:gdLst>
              <a:gd name="connsiteX0" fmla="*/ 6858 w 4819650"/>
              <a:gd name="connsiteY0" fmla="*/ 18033 h 19050"/>
              <a:gd name="connsiteX1" fmla="*/ 1614678 w 4819650"/>
              <a:gd name="connsiteY1" fmla="*/ 18033 h 19050"/>
              <a:gd name="connsiteX2" fmla="*/ 3222498 w 4819650"/>
              <a:gd name="connsiteY2" fmla="*/ 18033 h 19050"/>
              <a:gd name="connsiteX3" fmla="*/ 4830318 w 4819650"/>
              <a:gd name="connsiteY3" fmla="*/ 18033 h 19050"/>
              <a:gd name="connsiteX4" fmla="*/ 4830318 w 4819650"/>
              <a:gd name="connsiteY4" fmla="*/ 25654 h 19050"/>
              <a:gd name="connsiteX5" fmla="*/ 3222498 w 4819650"/>
              <a:gd name="connsiteY5" fmla="*/ 25654 h 19050"/>
              <a:gd name="connsiteX6" fmla="*/ 1614678 w 4819650"/>
              <a:gd name="connsiteY6" fmla="*/ 25654 h 19050"/>
              <a:gd name="connsiteX7" fmla="*/ 6858 w 4819650"/>
              <a:gd name="connsiteY7" fmla="*/ 25654 h 19050"/>
              <a:gd name="connsiteX8" fmla="*/ 6858 w 4819650"/>
              <a:gd name="connsiteY8" fmla="*/ 1803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9650" h="19050">
                <a:moveTo>
                  <a:pt x="6858" y="18033"/>
                </a:moveTo>
                <a:lnTo>
                  <a:pt x="1614678" y="18033"/>
                </a:lnTo>
                <a:lnTo>
                  <a:pt x="3222498" y="18033"/>
                </a:lnTo>
                <a:lnTo>
                  <a:pt x="4830318" y="18033"/>
                </a:lnTo>
                <a:lnTo>
                  <a:pt x="4830318" y="25654"/>
                </a:lnTo>
                <a:lnTo>
                  <a:pt x="3222498" y="25654"/>
                </a:lnTo>
                <a:lnTo>
                  <a:pt x="1614678" y="25654"/>
                </a:lnTo>
                <a:lnTo>
                  <a:pt x="6858" y="25654"/>
                </a:lnTo>
                <a:lnTo>
                  <a:pt x="6858" y="18033"/>
                </a:ln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80" y="2887980"/>
            <a:ext cx="2476500" cy="16611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80" y="2887980"/>
            <a:ext cx="2476500" cy="16611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80" y="4869179"/>
            <a:ext cx="2476500" cy="166116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780" y="4869179"/>
            <a:ext cx="2476500" cy="1661160"/>
          </a:xfrm>
          <a:prstGeom prst="rect">
            <a:avLst/>
          </a:prstGeom>
        </p:spPr>
      </p:pic>
      <p:sp>
        <p:nvSpPr>
          <p:cNvPr id="2" name="TextBox 14"/>
          <p:cNvSpPr txBox="1"/>
          <p:nvPr/>
        </p:nvSpPr>
        <p:spPr>
          <a:xfrm>
            <a:off x="1321292" y="676237"/>
            <a:ext cx="6434690" cy="216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23059">
              <a:lnSpc>
                <a:spcPct val="100000"/>
              </a:lnSpc>
            </a:pPr>
            <a:r>
              <a:rPr lang="en-US" altLang="zh-CN" sz="4000" spc="89" dirty="0">
                <a:solidFill>
                  <a:srgbClr val="000000"/>
                </a:solidFill>
                <a:latin typeface="Times New Roman"/>
                <a:ea typeface="Times New Roman"/>
              </a:rPr>
              <a:t>Goals</a:t>
            </a:r>
            <a:r>
              <a:rPr lang="en-US" altLang="zh-CN" sz="4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85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80"/>
              </a:lnSpc>
            </a:pPr>
            <a:endParaRPr lang="en-US" dirty="0"/>
          </a:p>
          <a:p>
            <a:pPr marL="457157" indent="-457157" hangingPunct="0">
              <a:lnSpc>
                <a:spcPct val="1170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Separate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coherent</a:t>
            </a:r>
            <a:r>
              <a:rPr lang="en-US" altLang="zh-CN" sz="24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“objects”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“Bottom-up”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“top-down”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process?</a:t>
            </a:r>
          </a:p>
          <a:p>
            <a:pPr marL="0" indent="457157">
              <a:lnSpc>
                <a:spcPct val="100000"/>
              </a:lnSpc>
              <a:spcBef>
                <a:spcPts val="27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Supervised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unsupervised?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40847" y="4569498"/>
            <a:ext cx="4019986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993324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image	human</a:t>
            </a:r>
            <a:r>
              <a:rPr lang="en-US" altLang="zh-CN" sz="18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854" y="6642129"/>
            <a:ext cx="5178754" cy="457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Berkeley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18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database:</a:t>
            </a:r>
          </a:p>
          <a:p>
            <a:pPr marL="0" indent="342936">
              <a:lnSpc>
                <a:spcPct val="100000"/>
              </a:lnSpc>
            </a:pPr>
            <a:r>
              <a:rPr lang="en-US" altLang="zh-CN" sz="1200" spc="-5" dirty="0">
                <a:solidFill>
                  <a:srgbClr val="0000FE"/>
                </a:solidFill>
                <a:latin typeface="Times New Roman"/>
                <a:ea typeface="Times New Roman"/>
              </a:rPr>
              <a:t>http://www.eecs.berkeley.</a:t>
            </a:r>
            <a:r>
              <a:rPr lang="en-US" altLang="zh-CN" sz="1200" dirty="0">
                <a:solidFill>
                  <a:srgbClr val="0000FE"/>
                </a:solidFill>
                <a:latin typeface="Times New Roman"/>
                <a:ea typeface="Times New Roman"/>
              </a:rPr>
              <a:t>edu/Research/Projects/CS/vision/grouping/segbench/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2613660"/>
            <a:ext cx="7208520" cy="408432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35371" y="676237"/>
            <a:ext cx="594287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0404" y="1921633"/>
            <a:ext cx="5393323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299968" algn="l"/>
              </a:tabLst>
            </a:pPr>
            <a:r>
              <a:rPr lang="en-US" altLang="zh-CN" sz="2400" spc="-5" dirty="0">
                <a:solidFill>
                  <a:srgbClr val="000000"/>
                </a:solidFill>
                <a:latin typeface="Times New Roman"/>
                <a:ea typeface="Times New Roman"/>
              </a:rPr>
              <a:t>• Cluster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(features)</a:t>
            </a:r>
            <a:r>
              <a:rPr lang="en-US" altLang="zh-CN" sz="2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3550920"/>
            <a:ext cx="4213860" cy="3131820"/>
          </a:xfrm>
          <a:prstGeom prst="rect">
            <a:avLst/>
          </a:prstGeom>
        </p:spPr>
      </p:pic>
      <p:sp>
        <p:nvSpPr>
          <p:cNvPr id="2" name="TextBox 22"/>
          <p:cNvSpPr txBox="1"/>
          <p:nvPr/>
        </p:nvSpPr>
        <p:spPr>
          <a:xfrm>
            <a:off x="1619989" y="676237"/>
            <a:ext cx="7871411" cy="4047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15382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7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tokens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high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similarity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(small</a:t>
            </a:r>
            <a:r>
              <a:rPr lang="en-US" altLang="zh-CN"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</a:p>
          <a:p>
            <a:pPr marL="0" indent="342899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feature</a:t>
            </a:r>
            <a:r>
              <a:rPr lang="en-US" altLang="zh-CN"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space)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19"/>
              </a:lnSpc>
            </a:pPr>
            <a:endParaRPr lang="en-US" dirty="0"/>
          </a:p>
          <a:p>
            <a:pPr marL="0" indent="3816143">
              <a:lnSpc>
                <a:spcPct val="100000"/>
              </a:lnSpc>
            </a:pPr>
            <a:r>
              <a:rPr lang="en-US" altLang="zh-CN" sz="2000" spc="5" dirty="0">
                <a:solidFill>
                  <a:srgbClr val="000000"/>
                </a:solidFill>
                <a:latin typeface="Times New Roman"/>
                <a:ea typeface="Times New Roman"/>
              </a:rPr>
              <a:t>Questi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ons:</a:t>
            </a:r>
          </a:p>
          <a:p>
            <a:pPr>
              <a:lnSpc>
                <a:spcPts val="600"/>
              </a:lnSpc>
            </a:pPr>
            <a:endParaRPr lang="en-US" dirty="0"/>
          </a:p>
          <a:p>
            <a:pPr marL="0" indent="3816143">
              <a:lnSpc>
                <a:spcPct val="100000"/>
              </a:lnSpc>
            </a:pPr>
            <a:r>
              <a:rPr lang="en-US" altLang="zh-CN" sz="2000" spc="15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20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4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20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20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Times New Roman"/>
                <a:ea typeface="Times New Roman"/>
              </a:rPr>
              <a:t>clusters?</a:t>
            </a:r>
          </a:p>
          <a:p>
            <a:pPr>
              <a:lnSpc>
                <a:spcPts val="600"/>
              </a:lnSpc>
            </a:pPr>
            <a:endParaRPr lang="en-US" dirty="0"/>
          </a:p>
          <a:p>
            <a:pPr marL="0" indent="3816143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belongs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which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group?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3893820"/>
            <a:ext cx="3718560" cy="28879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0" y="4274820"/>
            <a:ext cx="3474720" cy="2583180"/>
          </a:xfrm>
          <a:prstGeom prst="rect">
            <a:avLst/>
          </a:prstGeom>
        </p:spPr>
      </p:pic>
      <p:sp>
        <p:nvSpPr>
          <p:cNvPr id="2" name="TextBox 25"/>
          <p:cNvSpPr txBox="1"/>
          <p:nvPr/>
        </p:nvSpPr>
        <p:spPr>
          <a:xfrm>
            <a:off x="1321292" y="676237"/>
            <a:ext cx="7461242" cy="5299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14079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K-means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625"/>
              </a:lnSpc>
            </a:pPr>
            <a:endParaRPr lang="en-US" dirty="0"/>
          </a:p>
          <a:p>
            <a:pPr marL="0" indent="457179">
              <a:lnSpc>
                <a:spcPct val="10625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Assign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points,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450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clusters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nearest</a:t>
            </a:r>
            <a:r>
              <a:rPr lang="en-US" altLang="zh-CN" sz="22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μ</a:t>
            </a:r>
            <a:r>
              <a:rPr lang="en-US" altLang="zh-CN" sz="14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  <a:p>
            <a:pPr marL="457179" hangingPunct="0">
              <a:lnSpc>
                <a:spcPct val="112500"/>
              </a:lnSpc>
              <a:spcBef>
                <a:spcPts val="359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Re-compute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μ</a:t>
            </a:r>
            <a:r>
              <a:rPr lang="en-US" altLang="zh-CN" sz="14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1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its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member</a:t>
            </a:r>
            <a:r>
              <a:rPr lang="en-US" altLang="zh-CN" sz="2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points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mean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changed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than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ε,</a:t>
            </a:r>
            <a:r>
              <a:rPr lang="en-US" altLang="zh-CN" sz="22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stop</a:t>
            </a:r>
          </a:p>
          <a:p>
            <a:pPr marL="0" indent="457179">
              <a:lnSpc>
                <a:spcPct val="100000"/>
              </a:lnSpc>
              <a:spcBef>
                <a:spcPts val="290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solving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optimization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30"/>
              </a:lnSpc>
            </a:pPr>
            <a:endParaRPr lang="en-US" dirty="0"/>
          </a:p>
          <a:p>
            <a:pPr marL="0" indent="457179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iteration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step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>
              <a:lnSpc>
                <a:spcPts val="525"/>
              </a:lnSpc>
            </a:pPr>
            <a:endParaRPr lang="en-US" dirty="0"/>
          </a:p>
          <a:p>
            <a:pPr marL="0" indent="736069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gradient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descent.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80" y="1417320"/>
            <a:ext cx="3208020" cy="792480"/>
          </a:xfrm>
          <a:prstGeom prst="rect">
            <a:avLst/>
          </a:prstGeom>
        </p:spPr>
      </p:pic>
      <p:sp>
        <p:nvSpPr>
          <p:cNvPr id="2" name="TextBox 27"/>
          <p:cNvSpPr txBox="1"/>
          <p:nvPr/>
        </p:nvSpPr>
        <p:spPr>
          <a:xfrm>
            <a:off x="2435371" y="676237"/>
            <a:ext cx="594287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1292" y="1852488"/>
            <a:ext cx="2737604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K-means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94347" y="1574157"/>
            <a:ext cx="521603" cy="548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7159">
              <a:lnSpc>
                <a:spcPct val="100000"/>
              </a:lnSpc>
            </a:pPr>
            <a:r>
              <a:rPr lang="zh-CN" altLang="en-US" sz="2600" spc="-765" dirty="0">
                <a:solidFill>
                  <a:srgbClr val="000000"/>
                </a:solidFill>
                <a:latin typeface="宋体"/>
                <a:ea typeface="宋体"/>
              </a:rPr>
              <a:t></a:t>
            </a:r>
          </a:p>
          <a:p>
            <a:pPr marL="0">
              <a:lnSpc>
                <a:spcPct val="100000"/>
              </a:lnSpc>
            </a:pPr>
            <a:r>
              <a:rPr lang="en-US" altLang="zh-CN" sz="1000" spc="-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zh-CN" altLang="en-US" sz="1000" spc="-85" dirty="0">
                <a:solidFill>
                  <a:srgbClr val="000000"/>
                </a:solidFill>
                <a:latin typeface="宋体"/>
                <a:ea typeface="宋体"/>
              </a:rPr>
              <a:t></a:t>
            </a:r>
            <a:r>
              <a:rPr lang="en-US" altLang="zh-CN" sz="1000" spc="-35" dirty="0">
                <a:solidFill>
                  <a:srgbClr val="000000"/>
                </a:solidFill>
                <a:latin typeface="Times New Roman"/>
                <a:ea typeface="Times New Roman"/>
              </a:rPr>
              <a:t>clus</a:t>
            </a:r>
            <a:r>
              <a:rPr lang="en-US" altLang="zh-CN" sz="1000" spc="-30" dirty="0">
                <a:solidFill>
                  <a:srgbClr val="000000"/>
                </a:solidFill>
                <a:latin typeface="Times New Roman"/>
                <a:ea typeface="Times New Roman"/>
              </a:rPr>
              <a:t>ters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32319" y="1414575"/>
            <a:ext cx="1415044" cy="803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zh-CN" altLang="en-US" sz="1700" spc="-1065" dirty="0">
                <a:solidFill>
                  <a:srgbClr val="000000"/>
                </a:solidFill>
                <a:latin typeface="宋体"/>
                <a:ea typeface="宋体"/>
              </a:rPr>
              <a:t></a:t>
            </a:r>
          </a:p>
          <a:p>
            <a:pPr marL="0">
              <a:lnSpc>
                <a:spcPct val="72083"/>
              </a:lnSpc>
              <a:tabLst>
                <a:tab pos="638556" algn="l"/>
              </a:tabLst>
            </a:pPr>
            <a:r>
              <a:rPr lang="zh-CN" altLang="en-US" sz="1700" spc="-1060" dirty="0">
                <a:solidFill>
                  <a:srgbClr val="000000"/>
                </a:solidFill>
                <a:latin typeface="宋体"/>
                <a:ea typeface="宋体"/>
              </a:rPr>
              <a:t>	</a:t>
            </a:r>
            <a:r>
              <a:rPr lang="zh-CN" altLang="en-US" sz="2600" spc="-795" dirty="0">
                <a:solidFill>
                  <a:srgbClr val="000000"/>
                </a:solidFill>
                <a:latin typeface="宋体"/>
                <a:ea typeface="宋体"/>
              </a:rPr>
              <a:t></a:t>
            </a:r>
          </a:p>
          <a:p>
            <a:pPr marL="0">
              <a:lnSpc>
                <a:spcPct val="100000"/>
              </a:lnSpc>
            </a:pPr>
            <a:r>
              <a:rPr lang="zh-CN" altLang="en-US" sz="1700" spc="-354" dirty="0">
                <a:solidFill>
                  <a:srgbClr val="000000"/>
                </a:solidFill>
                <a:latin typeface="宋体"/>
                <a:ea typeface="宋体"/>
              </a:rPr>
              <a:t></a:t>
            </a:r>
            <a:r>
              <a:rPr lang="en-US" altLang="zh-CN" sz="1000" spc="-65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1000" spc="-209" dirty="0">
                <a:solidFill>
                  <a:srgbClr val="000000"/>
                </a:solidFill>
                <a:latin typeface="宋体"/>
                <a:ea typeface="宋体"/>
              </a:rPr>
              <a:t></a:t>
            </a:r>
            <a:r>
              <a:rPr lang="en-US" altLang="zh-CN" sz="1000" spc="-94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  <a:r>
              <a:rPr lang="en-US" altLang="zh-CN" sz="10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8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0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65" dirty="0">
                <a:solidFill>
                  <a:srgbClr val="000000"/>
                </a:solidFill>
                <a:latin typeface="Times New Roman"/>
                <a:ea typeface="Times New Roman"/>
              </a:rPr>
              <a:t>i'th</a:t>
            </a:r>
            <a:r>
              <a:rPr lang="en-US" altLang="zh-CN" sz="100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8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19744" y="1659989"/>
            <a:ext cx="567949" cy="302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6666"/>
              </a:lnSpc>
            </a:pPr>
            <a:r>
              <a:rPr lang="en-US" altLang="zh-CN" sz="1700" spc="-20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70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000" spc="-65" dirty="0">
                <a:solidFill>
                  <a:srgbClr val="000000"/>
                </a:solidFill>
                <a:latin typeface="Times New Roman"/>
                <a:ea typeface="Times New Roman"/>
              </a:rPr>
              <a:t>j</a:t>
            </a:r>
            <a:r>
              <a:rPr lang="en-US" altLang="zh-CN" sz="1000" spc="-6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zh-CN" altLang="en-US" sz="1700" spc="-405" dirty="0">
                <a:solidFill>
                  <a:srgbClr val="000000"/>
                </a:solidFill>
                <a:latin typeface="宋体"/>
                <a:ea typeface="宋体"/>
              </a:rPr>
              <a:t></a:t>
            </a:r>
            <a:r>
              <a:rPr lang="en-US" altLang="zh-CN" sz="1000" spc="-69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9155" y="1605776"/>
            <a:ext cx="7670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4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49739" y="1444534"/>
            <a:ext cx="176000" cy="7448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416"/>
              </a:lnSpc>
            </a:pPr>
            <a:r>
              <a:rPr lang="zh-CN" altLang="en-US" sz="1700" spc="-1085" dirty="0">
                <a:solidFill>
                  <a:srgbClr val="000000"/>
                </a:solidFill>
                <a:latin typeface="宋体"/>
                <a:ea typeface="宋体"/>
              </a:rPr>
              <a:t></a:t>
            </a:r>
            <a:r>
              <a:rPr lang="zh-CN" altLang="en-US" sz="1700" spc="-1094" dirty="0">
                <a:solidFill>
                  <a:srgbClr val="000000"/>
                </a:solidFill>
                <a:latin typeface="宋体"/>
                <a:ea typeface="宋体"/>
              </a:rPr>
              <a:t>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83965" y="2230975"/>
            <a:ext cx="7620644" cy="4738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iterative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technique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used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  <a:r>
              <a:rPr lang="en-US" altLang="zh-CN" sz="2200" spc="-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</a:p>
          <a:p>
            <a:pPr marL="0" indent="352153">
              <a:lnSpc>
                <a:spcPct val="100000"/>
              </a:lnSpc>
            </a:pPr>
            <a:r>
              <a:rPr lang="en-US" altLang="zh-CN" sz="2200" spc="-5" dirty="0">
                <a:solidFill>
                  <a:srgbClr val="000000"/>
                </a:solidFill>
                <a:latin typeface="Times New Roman"/>
                <a:ea typeface="Times New Roman"/>
              </a:rPr>
              <a:t>clu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sters</a:t>
            </a:r>
          </a:p>
          <a:p>
            <a:pPr marL="0" indent="335360">
              <a:lnSpc>
                <a:spcPct val="100000"/>
              </a:lnSpc>
              <a:spcBef>
                <a:spcPts val="114"/>
              </a:spcBef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Pick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centers,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either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heuristic</a:t>
            </a:r>
          </a:p>
          <a:p>
            <a:pPr marL="0" indent="353584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Assign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minimizes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spc="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</a:p>
          <a:p>
            <a:pPr marL="0" indent="621887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900" spc="-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center</a:t>
            </a:r>
          </a:p>
          <a:p>
            <a:pPr marL="0" indent="353584">
              <a:lnSpc>
                <a:spcPct val="10000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Re-compute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centers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averaging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19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</a:p>
          <a:p>
            <a:pPr marL="0" indent="621887">
              <a:lnSpc>
                <a:spcPct val="100000"/>
              </a:lnSpc>
            </a:pP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ea typeface="Times New Roman"/>
              </a:rPr>
              <a:t>clu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ster</a:t>
            </a:r>
          </a:p>
          <a:p>
            <a:pPr marL="0" indent="353584">
              <a:lnSpc>
                <a:spcPct val="99583"/>
              </a:lnSpc>
            </a:pP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Repeat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steps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until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convergence</a:t>
            </a: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attained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(i.e.</a:t>
            </a:r>
            <a:r>
              <a:rPr lang="en-US" altLang="zh-CN" sz="19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19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19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change</a:t>
            </a:r>
          </a:p>
          <a:p>
            <a:pPr marL="0" indent="621887">
              <a:lnSpc>
                <a:spcPct val="100000"/>
              </a:lnSpc>
            </a:pPr>
            <a:r>
              <a:rPr lang="en-US" altLang="zh-CN" sz="1900" spc="-5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Times New Roman"/>
              </a:rPr>
              <a:t>s)</a:t>
            </a:r>
          </a:p>
          <a:p>
            <a:pPr marL="353651" indent="-259144" hangingPunct="0">
              <a:lnSpc>
                <a:spcPct val="95416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distance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squared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absolute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difference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2200" spc="-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22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center</a:t>
            </a:r>
            <a:r>
              <a:rPr lang="en-US" altLang="zh-CN" sz="2200" spc="-3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ex.</a:t>
            </a:r>
            <a:r>
              <a:rPr lang="en-US" altLang="zh-CN" sz="2200" spc="-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color,</a:t>
            </a:r>
            <a:r>
              <a:rPr lang="en-US" altLang="zh-CN" sz="22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intensity,</a:t>
            </a:r>
            <a:r>
              <a:rPr lang="en-US" altLang="zh-CN" sz="22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texture,</a:t>
            </a:r>
            <a:r>
              <a:rPr lang="en-US" altLang="zh-CN" sz="22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location,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weighted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combination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2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factors</a:t>
            </a:r>
          </a:p>
          <a:p>
            <a:pPr marL="0" indent="94507">
              <a:lnSpc>
                <a:spcPct val="100000"/>
              </a:lnSpc>
              <a:spcBef>
                <a:spcPts val="195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selected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manually,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randomly,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22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2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heuristic.</a:t>
            </a:r>
          </a:p>
          <a:p>
            <a:pPr marL="0" indent="94507">
              <a:lnSpc>
                <a:spcPct val="100000"/>
              </a:lnSpc>
              <a:spcBef>
                <a:spcPts val="100"/>
              </a:spcBef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quality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depends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initial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22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clusters</a:t>
            </a:r>
          </a:p>
          <a:p>
            <a:pPr marL="0" indent="353651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2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3794760"/>
            <a:ext cx="2636520" cy="326897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79" y="3794760"/>
            <a:ext cx="2636520" cy="32689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80" y="3794760"/>
            <a:ext cx="2636520" cy="3268979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426221" y="839170"/>
            <a:ext cx="768449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14079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0"/>
              </a:lnSpc>
            </a:pPr>
            <a:endParaRPr lang="en-US" dirty="0"/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K-means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color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essentially  vector quantization of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image</a:t>
            </a:r>
            <a:r>
              <a:rPr lang="en-US" altLang="zh-CN" sz="240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attributes.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Clusters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spatially</a:t>
            </a:r>
            <a:r>
              <a:rPr lang="en-US" altLang="zh-CN" sz="2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imes New Roman"/>
                <a:ea typeface="Times New Roman"/>
              </a:rPr>
              <a:t>coherent.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18029" y="3452319"/>
            <a:ext cx="6792688" cy="275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  <a:tabLst>
                <a:tab pos="1975018" algn="l"/>
                <a:tab pos="4793650" algn="l"/>
              </a:tabLst>
            </a:pPr>
            <a:r>
              <a:rPr lang="en-US" altLang="zh-CN" sz="1800" spc="-5" dirty="0">
                <a:solidFill>
                  <a:srgbClr val="000000"/>
                </a:solidFill>
                <a:latin typeface="Times New Roman"/>
                <a:ea typeface="Times New Roman"/>
              </a:rPr>
              <a:t>Image	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Intensity-based</a:t>
            </a:r>
            <a:r>
              <a:rPr lang="en-US" altLang="zh-CN" sz="18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clusters	Color-based</a:t>
            </a:r>
            <a:r>
              <a:rPr lang="en-US" altLang="zh-CN" sz="18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/>
                <a:ea typeface="Times New Roman"/>
              </a:rPr>
              <a:t>clusters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3147060"/>
            <a:ext cx="5074920" cy="4046220"/>
          </a:xfrm>
          <a:prstGeom prst="rect">
            <a:avLst/>
          </a:prstGeom>
        </p:spPr>
      </p:pic>
      <p:sp>
        <p:nvSpPr>
          <p:cNvPr id="2" name="TextBox 42"/>
          <p:cNvSpPr txBox="1"/>
          <p:nvPr/>
        </p:nvSpPr>
        <p:spPr>
          <a:xfrm>
            <a:off x="1619989" y="676237"/>
            <a:ext cx="7443340" cy="2262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15382">
              <a:lnSpc>
                <a:spcPct val="100000"/>
              </a:lnSpc>
            </a:pPr>
            <a:r>
              <a:rPr lang="en-US" altLang="zh-CN" sz="4000" spc="110" dirty="0">
                <a:solidFill>
                  <a:srgbClr val="000000"/>
                </a:solidFill>
                <a:latin typeface="Times New Roman"/>
                <a:ea typeface="Times New Roman"/>
              </a:rPr>
              <a:t>Segmentation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94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6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pixels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(features)</a:t>
            </a:r>
            <a:r>
              <a:rPr lang="en-US" altLang="zh-CN" sz="24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together</a:t>
            </a:r>
          </a:p>
          <a:p>
            <a:pPr marL="0" indent="304799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→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Clustering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based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(r,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g,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y)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values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enforces</a:t>
            </a:r>
            <a:r>
              <a:rPr lang="en-US" altLang="zh-CN" sz="2400" spc="-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ea typeface="Times New Roman"/>
              </a:rPr>
              <a:t>more</a:t>
            </a:r>
          </a:p>
          <a:p>
            <a:pPr marL="0" indent="804711">
              <a:lnSpc>
                <a:spcPct val="100000"/>
              </a:lnSpc>
            </a:pPr>
            <a:r>
              <a:rPr lang="en-US" altLang="zh-CN" sz="2400" dirty="0">
                <a:latin typeface="Times New Roman"/>
                <a:ea typeface="Times New Roman"/>
              </a:rPr>
              <a:t>spatial</a:t>
            </a:r>
            <a:r>
              <a:rPr lang="en-US" altLang="zh-CN" sz="2400" spc="-4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Times New Roman"/>
                <a:ea typeface="Times New Roman"/>
              </a:rPr>
              <a:t>coherence</a:t>
            </a:r>
            <a:r>
              <a:rPr lang="en-US" altLang="zh-CN" sz="2400" spc="34" dirty="0">
                <a:latin typeface="Times New Roman"/>
                <a:ea typeface="Times New Roman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1153</Words>
  <Application>Microsoft Office PowerPoint</Application>
  <PresentationFormat>사용자 지정</PresentationFormat>
  <Paragraphs>579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宋体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Seol Hyun Soo</cp:lastModifiedBy>
  <cp:revision>8</cp:revision>
  <dcterms:created xsi:type="dcterms:W3CDTF">2011-01-21T15:00:27Z</dcterms:created>
  <dcterms:modified xsi:type="dcterms:W3CDTF">2019-09-23T03:46:48Z</dcterms:modified>
</cp:coreProperties>
</file>